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56" r:id="rId2"/>
    <p:sldId id="355" r:id="rId3"/>
    <p:sldId id="354" r:id="rId4"/>
    <p:sldId id="353" r:id="rId5"/>
    <p:sldId id="356" r:id="rId6"/>
    <p:sldId id="388" r:id="rId7"/>
    <p:sldId id="389" r:id="rId8"/>
    <p:sldId id="390" r:id="rId9"/>
    <p:sldId id="391" r:id="rId10"/>
    <p:sldId id="358" r:id="rId11"/>
    <p:sldId id="359" r:id="rId12"/>
    <p:sldId id="392" r:id="rId13"/>
    <p:sldId id="361" r:id="rId14"/>
    <p:sldId id="393" r:id="rId15"/>
    <p:sldId id="362" r:id="rId16"/>
    <p:sldId id="360" r:id="rId17"/>
    <p:sldId id="366" r:id="rId18"/>
    <p:sldId id="363" r:id="rId19"/>
    <p:sldId id="364" r:id="rId20"/>
    <p:sldId id="365" r:id="rId21"/>
    <p:sldId id="377" r:id="rId22"/>
    <p:sldId id="372" r:id="rId23"/>
    <p:sldId id="367" r:id="rId24"/>
    <p:sldId id="374" r:id="rId25"/>
    <p:sldId id="373" r:id="rId26"/>
    <p:sldId id="368" r:id="rId27"/>
    <p:sldId id="375" r:id="rId28"/>
    <p:sldId id="379" r:id="rId29"/>
    <p:sldId id="380" r:id="rId30"/>
    <p:sldId id="381" r:id="rId31"/>
    <p:sldId id="382" r:id="rId32"/>
    <p:sldId id="383" r:id="rId33"/>
    <p:sldId id="376" r:id="rId34"/>
    <p:sldId id="384" r:id="rId35"/>
    <p:sldId id="370" r:id="rId36"/>
    <p:sldId id="385" r:id="rId37"/>
    <p:sldId id="386" r:id="rId38"/>
    <p:sldId id="387" r:id="rId39"/>
    <p:sldId id="371" r:id="rId40"/>
    <p:sldId id="369" r:id="rId41"/>
    <p:sldId id="394" r:id="rId42"/>
    <p:sldId id="395" r:id="rId43"/>
    <p:sldId id="307" r:id="rId44"/>
  </p:sldIdLst>
  <p:sldSz cx="12192000" cy="6858000"/>
  <p:notesSz cx="6797675"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0C9"/>
    <a:srgbClr val="157E9F"/>
    <a:srgbClr val="80ABB8"/>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83486" autoAdjust="0"/>
  </p:normalViewPr>
  <p:slideViewPr>
    <p:cSldViewPr snapToGrid="0">
      <p:cViewPr varScale="1">
        <p:scale>
          <a:sx n="57" d="100"/>
          <a:sy n="57" d="100"/>
        </p:scale>
        <p:origin x="928" y="44"/>
      </p:cViewPr>
      <p:guideLst>
        <p:guide orient="horz" pos="2160"/>
        <p:guide pos="3840"/>
      </p:guideLst>
    </p:cSldViewPr>
  </p:slideViewPr>
  <p:notesTextViewPr>
    <p:cViewPr>
      <p:scale>
        <a:sx n="1" d="1"/>
        <a:sy n="1" d="1"/>
      </p:scale>
      <p:origin x="0" y="0"/>
    </p:cViewPr>
  </p:notesTextViewPr>
  <p:sorterViewPr>
    <p:cViewPr>
      <p:scale>
        <a:sx n="66" d="100"/>
        <a:sy n="66" d="100"/>
      </p:scale>
      <p:origin x="0" y="-2952"/>
    </p:cViewPr>
  </p:sorterViewPr>
  <p:notesViewPr>
    <p:cSldViewPr snapToGrid="0">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A3EC1173-883B-413E-8B38-8AB6F9A06022}" type="datetimeFigureOut">
              <a:rPr lang="zh-TW" altLang="en-US" smtClean="0"/>
              <a:t>2020/7/12</a:t>
            </a:fld>
            <a:endParaRPr lang="zh-TW" altLang="en-US"/>
          </a:p>
        </p:txBody>
      </p:sp>
      <p:sp>
        <p:nvSpPr>
          <p:cNvPr id="4" name="頁尾版面配置區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4C102231-9FBC-496C-97F4-E365C3D61BE9}" type="slidenum">
              <a:rPr lang="zh-TW" altLang="en-US" smtClean="0"/>
              <a:t>‹#›</a:t>
            </a:fld>
            <a:endParaRPr lang="zh-TW" altLang="en-US"/>
          </a:p>
        </p:txBody>
      </p:sp>
    </p:spTree>
    <p:extLst>
      <p:ext uri="{BB962C8B-B14F-4D97-AF65-F5344CB8AC3E}">
        <p14:creationId xmlns:p14="http://schemas.microsoft.com/office/powerpoint/2010/main" val="392489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E351BF23-ADF8-4AAA-B5DC-12BA3C7F0380}" type="datetimeFigureOut">
              <a:rPr lang="zh-TW" altLang="en-US" smtClean="0"/>
              <a:t>2020/7/12</a:t>
            </a:fld>
            <a:endParaRPr lang="zh-TW" altLang="en-US"/>
          </a:p>
        </p:txBody>
      </p:sp>
      <p:sp>
        <p:nvSpPr>
          <p:cNvPr id="4" name="投影片圖像版面配置區 3"/>
          <p:cNvSpPr>
            <a:spLocks noGrp="1" noRot="1" noChangeAspect="1"/>
          </p:cNvSpPr>
          <p:nvPr>
            <p:ph type="sldImg" idx="2"/>
          </p:nvPr>
        </p:nvSpPr>
        <p:spPr>
          <a:xfrm>
            <a:off x="88900" y="744538"/>
            <a:ext cx="6619875"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78FF7908-8036-43B4-B887-7A189C01356B}" type="slidenum">
              <a:rPr lang="zh-TW" altLang="en-US" smtClean="0"/>
              <a:t>‹#›</a:t>
            </a:fld>
            <a:endParaRPr lang="zh-TW" altLang="en-US"/>
          </a:p>
        </p:txBody>
      </p:sp>
    </p:spTree>
    <p:extLst>
      <p:ext uri="{BB962C8B-B14F-4D97-AF65-F5344CB8AC3E}">
        <p14:creationId xmlns:p14="http://schemas.microsoft.com/office/powerpoint/2010/main" val="88061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各位口試委員、老師好。我是</a:t>
            </a:r>
            <a:r>
              <a:rPr lang="zh-TW" altLang="en-US" dirty="0" smtClean="0"/>
              <a:t>林瑋鴻，我的指導教授是莊老師，然後今天</a:t>
            </a:r>
            <a:r>
              <a:rPr lang="zh-TW" altLang="en-US" dirty="0" smtClean="0"/>
              <a:t>要報告的研究主題是</a:t>
            </a:r>
            <a:r>
              <a:rPr lang="en-US" altLang="zh-TW" dirty="0" smtClean="0"/>
              <a:t>”</a:t>
            </a:r>
            <a:r>
              <a:rPr lang="zh-TW" altLang="en-US" dirty="0" smtClean="0"/>
              <a:t>以</a:t>
            </a:r>
            <a:r>
              <a:rPr lang="en-US" altLang="zh-TW" dirty="0" smtClean="0"/>
              <a:t>Instagram</a:t>
            </a:r>
            <a:r>
              <a:rPr lang="zh-TW" altLang="en-US" dirty="0" smtClean="0"/>
              <a:t>資料試做一套餐飲評分機制</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a:t>
            </a:fld>
            <a:endParaRPr lang="zh-TW" altLang="en-US"/>
          </a:p>
        </p:txBody>
      </p:sp>
    </p:spTree>
    <p:extLst>
      <p:ext uri="{BB962C8B-B14F-4D97-AF65-F5344CB8AC3E}">
        <p14:creationId xmlns:p14="http://schemas.microsoft.com/office/powerpoint/2010/main" val="94357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latin typeface="Times New Roman" panose="02020603050405020304" pitchFamily="18" charset="0"/>
                <a:ea typeface="標楷體" panose="03000509000000000000" pitchFamily="65" charset="-120"/>
              </a:rPr>
              <a:t>而廖敏惠在網路美食評論情緒分析的研究中發現特定情況下評論的情緒分數幾乎等同於原評論的評分，</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Yang </a:t>
            </a:r>
            <a:r>
              <a:rPr lang="zh-TW" altLang="zh-TW" sz="1200" kern="1200" dirty="0" smtClean="0">
                <a:solidFill>
                  <a:schemeClr val="tx1"/>
                </a:solidFill>
                <a:effectLst/>
                <a:latin typeface="+mn-lt"/>
                <a:ea typeface="+mn-ea"/>
                <a:cs typeface="+mn-cs"/>
              </a:rPr>
              <a:t>等人的研究</a:t>
            </a:r>
            <a:r>
              <a:rPr lang="en-US" altLang="zh-TW" sz="1200" kern="1200" dirty="0" smtClean="0">
                <a:solidFill>
                  <a:schemeClr val="tx1"/>
                </a:solidFill>
                <a:effectLst/>
                <a:latin typeface="+mn-lt"/>
                <a:ea typeface="+mn-ea"/>
                <a:cs typeface="+mn-cs"/>
              </a:rPr>
              <a:t>(2017)</a:t>
            </a:r>
            <a:r>
              <a:rPr lang="zh-TW" altLang="en-US" sz="1200" kern="1200" dirty="0" smtClean="0">
                <a:solidFill>
                  <a:schemeClr val="tx1"/>
                </a:solidFill>
                <a:effectLst/>
                <a:latin typeface="+mn-lt"/>
                <a:ea typeface="+mn-ea"/>
                <a:cs typeface="+mn-cs"/>
              </a:rPr>
              <a:t>則是</a:t>
            </a:r>
            <a:r>
              <a:rPr lang="zh-TW" altLang="zh-TW" sz="1200" kern="1200" dirty="0" smtClean="0">
                <a:solidFill>
                  <a:schemeClr val="tx1"/>
                </a:solidFill>
                <a:effectLst/>
                <a:latin typeface="+mn-lt"/>
                <a:ea typeface="+mn-ea"/>
                <a:cs typeface="+mn-cs"/>
              </a:rPr>
              <a:t>透過情緒分析</a:t>
            </a:r>
            <a:r>
              <a:rPr lang="zh-TW" altLang="en-US" sz="1200" kern="1200" dirty="0" smtClean="0">
                <a:solidFill>
                  <a:schemeClr val="tx1"/>
                </a:solidFill>
                <a:effectLst/>
                <a:latin typeface="+mn-lt"/>
                <a:ea typeface="+mn-ea"/>
                <a:cs typeface="+mn-cs"/>
              </a:rPr>
              <a:t>技術分析</a:t>
            </a:r>
            <a:r>
              <a:rPr lang="zh-TW" altLang="zh-TW" sz="1200" kern="1200" dirty="0" smtClean="0">
                <a:solidFill>
                  <a:schemeClr val="tx1"/>
                </a:solidFill>
                <a:effectLst/>
                <a:latin typeface="+mn-lt"/>
                <a:ea typeface="+mn-ea"/>
                <a:cs typeface="+mn-cs"/>
              </a:rPr>
              <a:t>替代性商品的線上評論，進行</a:t>
            </a:r>
            <a:r>
              <a:rPr lang="zh-TW" altLang="en-US" sz="1200" kern="1200" dirty="0" smtClean="0">
                <a:solidFill>
                  <a:schemeClr val="tx1"/>
                </a:solidFill>
                <a:effectLst/>
                <a:latin typeface="+mn-lt"/>
                <a:ea typeface="+mn-ea"/>
                <a:cs typeface="+mn-cs"/>
              </a:rPr>
              <a:t>商品</a:t>
            </a:r>
            <a:r>
              <a:rPr lang="zh-TW" altLang="zh-TW" sz="1200" kern="1200" dirty="0" smtClean="0">
                <a:solidFill>
                  <a:schemeClr val="tx1"/>
                </a:solidFill>
                <a:effectLst/>
                <a:latin typeface="+mn-lt"/>
                <a:ea typeface="+mn-ea"/>
                <a:cs typeface="+mn-cs"/>
              </a:rPr>
              <a:t>推薦排名。</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由這兩篇論文可得知評論的情緒某種程度上可代表評論者的評分，且評論的情緒與排名具有一定程度的關係</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所以本研究嘗試利用此概念計算餐廳的評分再進一步預測餐廳排名</a:t>
            </a: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10</a:t>
            </a:fld>
            <a:endParaRPr lang="zh-TW" altLang="en-US"/>
          </a:p>
        </p:txBody>
      </p:sp>
    </p:spTree>
    <p:extLst>
      <p:ext uri="{BB962C8B-B14F-4D97-AF65-F5344CB8AC3E}">
        <p14:creationId xmlns:p14="http://schemas.microsoft.com/office/powerpoint/2010/main" val="5727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而根據</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吳美慧</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的研究指出部落格文章的強度愈強，讀者對其推薦之產品所抱持的態度會愈好</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范錚強</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則是證實了產品評論的內容豐富度愈高且推薦評論的人數愈多，愈容易被認為具有參考價值</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r>
              <a:rPr lang="zh-TW" altLang="en-US" sz="1200" kern="1200" dirty="0" smtClean="0">
                <a:solidFill>
                  <a:schemeClr val="tx1"/>
                </a:solidFill>
                <a:effectLst/>
                <a:latin typeface="+mn-lt"/>
                <a:ea typeface="+mn-ea"/>
                <a:cs typeface="+mn-cs"/>
              </a:rPr>
              <a:t>因此本研究推測評論者的社群影響力與餐廳排名之間可能具有一定程度的關係，所以在計算餐廳排名的過程中嘗試加入社群影響力之因素</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dirty="0" smtClean="0"/>
              <a:t>(</a:t>
            </a:r>
            <a:r>
              <a:rPr lang="zh-TW" altLang="en-US" dirty="0" smtClean="0"/>
              <a:t>影響力與排名之間關係？</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11</a:t>
            </a:fld>
            <a:endParaRPr lang="zh-TW" altLang="en-US"/>
          </a:p>
        </p:txBody>
      </p:sp>
    </p:spTree>
    <p:extLst>
      <p:ext uri="{BB962C8B-B14F-4D97-AF65-F5344CB8AC3E}">
        <p14:creationId xmlns:p14="http://schemas.microsoft.com/office/powerpoint/2010/main" val="78413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首先針對研究架構、資料蒐集方式做說明，</a:t>
            </a:r>
            <a:endParaRPr lang="en-US" altLang="zh-TW" dirty="0" smtClean="0"/>
          </a:p>
          <a:p>
            <a:r>
              <a:rPr lang="zh-TW" altLang="en-US" dirty="0" smtClean="0"/>
              <a:t>接著說明如何設計線性規劃法、機器學習分類演算法進行排名預測</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最後說明如何進行</a:t>
            </a:r>
            <a:r>
              <a:rPr lang="zh-TW" altLang="en-US" sz="1200" dirty="0" smtClean="0">
                <a:solidFill>
                  <a:schemeClr val="bg1"/>
                </a:solidFill>
                <a:latin typeface="標楷體" panose="03000509000000000000" pitchFamily="65" charset="-120"/>
                <a:ea typeface="標楷體" panose="03000509000000000000" pitchFamily="65" charset="-120"/>
              </a:rPr>
              <a:t>研究驗證</a:t>
            </a:r>
            <a:endParaRPr lang="en-US" altLang="zh-TW" sz="1200" dirty="0" smtClean="0">
              <a:solidFill>
                <a:schemeClr val="bg1"/>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12</a:t>
            </a:fld>
            <a:endParaRPr lang="zh-TW" altLang="en-US"/>
          </a:p>
        </p:txBody>
      </p:sp>
    </p:spTree>
    <p:extLst>
      <p:ext uri="{BB962C8B-B14F-4D97-AF65-F5344CB8AC3E}">
        <p14:creationId xmlns:p14="http://schemas.microsoft.com/office/powerpoint/2010/main" val="296211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調字體</a:t>
            </a:r>
            <a:r>
              <a:rPr lang="en-US" altLang="zh-TW" dirty="0" smtClean="0"/>
              <a:t>)</a:t>
            </a:r>
          </a:p>
          <a:p>
            <a:r>
              <a:rPr lang="zh-TW" altLang="en-US" dirty="0" smtClean="0"/>
              <a:t>首先根據</a:t>
            </a:r>
            <a:r>
              <a:rPr lang="en-US" altLang="zh-TW" dirty="0" smtClean="0"/>
              <a:t>menu</a:t>
            </a:r>
            <a:r>
              <a:rPr lang="zh-TW" altLang="en-US" dirty="0" smtClean="0"/>
              <a:t>美食誌排行榜的店家收集店家在</a:t>
            </a:r>
            <a:r>
              <a:rPr lang="en-US" altLang="zh-TW" dirty="0" err="1" smtClean="0"/>
              <a:t>instagram</a:t>
            </a:r>
            <a:r>
              <a:rPr lang="zh-TW" altLang="en-US" dirty="0" smtClean="0"/>
              <a:t>上的評論，然後將評論斷詞後進行情緒分數計算，搭配影響力權重調整評分</a:t>
            </a:r>
            <a:endParaRPr lang="en-US" altLang="zh-TW" dirty="0" smtClean="0"/>
          </a:p>
          <a:p>
            <a:r>
              <a:rPr lang="zh-TW" altLang="en-US" dirty="0" smtClean="0"/>
              <a:t>之後進行步驟</a:t>
            </a:r>
            <a:r>
              <a:rPr lang="en-US" altLang="zh-TW" dirty="0" smtClean="0"/>
              <a:t>8</a:t>
            </a:r>
            <a:r>
              <a:rPr lang="zh-TW" altLang="en-US" dirty="0" smtClean="0"/>
              <a:t>的線性規劃法計算商家評分和排名，最後進行十折交叉驗證和加入其他知名店家的排名驗證</a:t>
            </a:r>
            <a:endParaRPr lang="en-US" altLang="zh-TW" dirty="0" smtClean="0"/>
          </a:p>
          <a:p>
            <a:r>
              <a:rPr lang="zh-TW" altLang="en-US" dirty="0" smtClean="0"/>
              <a:t>而步驟</a:t>
            </a:r>
            <a:r>
              <a:rPr lang="en-US" altLang="zh-TW" dirty="0" smtClean="0"/>
              <a:t>7</a:t>
            </a:r>
            <a:r>
              <a:rPr lang="zh-TW" altLang="en-US" dirty="0" smtClean="0"/>
              <a:t>的機器學習分類法則是依據</a:t>
            </a:r>
            <a:r>
              <a:rPr lang="en-US" altLang="zh-TW" dirty="0" err="1" smtClean="0"/>
              <a:t>instagram</a:t>
            </a:r>
            <a:r>
              <a:rPr lang="zh-TW" altLang="en-US" dirty="0" smtClean="0"/>
              <a:t>資料生成特徵值利用現有分類模型直接進行排名預測</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13</a:t>
            </a:fld>
            <a:endParaRPr lang="zh-TW" altLang="en-US"/>
          </a:p>
        </p:txBody>
      </p:sp>
    </p:spTree>
    <p:extLst>
      <p:ext uri="{BB962C8B-B14F-4D97-AF65-F5344CB8AC3E}">
        <p14:creationId xmlns:p14="http://schemas.microsoft.com/office/powerpoint/2010/main" val="3034946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在店家選取的部分，</a:t>
            </a:r>
            <a:r>
              <a:rPr lang="zh-TW" altLang="en-US" dirty="0" smtClean="0"/>
              <a:t>擷取</a:t>
            </a:r>
            <a:r>
              <a:rPr lang="en-US" altLang="zh-TW" dirty="0" smtClean="0"/>
              <a:t>menu</a:t>
            </a:r>
            <a:r>
              <a:rPr lang="zh-TW" altLang="en-US" dirty="0" smtClean="0"/>
              <a:t>美食誌</a:t>
            </a:r>
            <a:r>
              <a:rPr lang="en-US" altLang="zh-TW" dirty="0" smtClean="0"/>
              <a:t>2019</a:t>
            </a:r>
            <a:r>
              <a:rPr lang="zh-TW" altLang="en-US" dirty="0" smtClean="0"/>
              <a:t>年、</a:t>
            </a:r>
            <a:r>
              <a:rPr lang="en-US" altLang="zh-TW" dirty="0" smtClean="0"/>
              <a:t>2020</a:t>
            </a:r>
            <a:r>
              <a:rPr lang="zh-TW" altLang="en-US" dirty="0" smtClean="0"/>
              <a:t>年</a:t>
            </a:r>
            <a:r>
              <a:rPr lang="zh-TW" altLang="en-US" sz="1200" dirty="0" smtClean="0">
                <a:latin typeface="標楷體" panose="03000509000000000000" pitchFamily="65" charset="-120"/>
                <a:ea typeface="標楷體" panose="03000509000000000000" pitchFamily="65" charset="-120"/>
              </a:rPr>
              <a:t>十種餐飲種類的</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排行榜，右表是牛肉麵的排行榜範例</a:t>
            </a:r>
            <a:endParaRPr lang="en-US" altLang="zh-TW" sz="1200" dirty="0" smtClean="0">
              <a:latin typeface="標楷體" panose="03000509000000000000" pitchFamily="65" charset="-120"/>
              <a:ea typeface="標楷體" panose="03000509000000000000" pitchFamily="65" charset="-120"/>
            </a:endParaRPr>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14</a:t>
            </a:fld>
            <a:endParaRPr lang="zh-TW" altLang="en-US"/>
          </a:p>
        </p:txBody>
      </p:sp>
    </p:spTree>
    <p:extLst>
      <p:ext uri="{BB962C8B-B14F-4D97-AF65-F5344CB8AC3E}">
        <p14:creationId xmlns:p14="http://schemas.microsoft.com/office/powerpoint/2010/main" val="277607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而本研究利用網路爬蟲套件</a:t>
            </a:r>
            <a:r>
              <a:rPr lang="en-US" altLang="zh-TW" sz="1200" dirty="0" smtClean="0">
                <a:latin typeface="標楷體" panose="03000509000000000000" pitchFamily="65" charset="-120"/>
                <a:ea typeface="標楷體" panose="03000509000000000000" pitchFamily="65" charset="-120"/>
              </a:rPr>
              <a:t>selenium</a:t>
            </a:r>
            <a:r>
              <a:rPr lang="zh-TW" altLang="en-US" sz="1200" dirty="0" smtClean="0">
                <a:latin typeface="標楷體" panose="03000509000000000000" pitchFamily="65" charset="-120"/>
                <a:ea typeface="標楷體" panose="03000509000000000000" pitchFamily="65" charset="-120"/>
              </a:rPr>
              <a:t>和瀏覽器擴充套件</a:t>
            </a:r>
            <a:r>
              <a:rPr lang="en-US" altLang="zh-TW" sz="1200" dirty="0" err="1" smtClean="0">
                <a:latin typeface="標楷體" panose="03000509000000000000" pitchFamily="65" charset="-120"/>
                <a:ea typeface="標楷體" panose="03000509000000000000" pitchFamily="65" charset="-120"/>
              </a:rPr>
              <a:t>webscraper</a:t>
            </a:r>
            <a:r>
              <a:rPr lang="zh-TW" altLang="en-US" sz="1200" dirty="0" smtClean="0">
                <a:latin typeface="標楷體" panose="03000509000000000000" pitchFamily="65" charset="-120"/>
                <a:ea typeface="標楷體" panose="03000509000000000000" pitchFamily="65" charset="-120"/>
              </a:rPr>
              <a:t>抓取</a:t>
            </a:r>
            <a:r>
              <a:rPr lang="en-US" altLang="zh-TW" sz="1200" dirty="0" smtClean="0">
                <a:solidFill>
                  <a:srgbClr val="157E9F"/>
                </a:solidFill>
                <a:latin typeface="標楷體" panose="03000509000000000000" pitchFamily="65" charset="-120"/>
                <a:ea typeface="標楷體" panose="03000509000000000000" pitchFamily="65" charset="-120"/>
              </a:rPr>
              <a:t>Instagram</a:t>
            </a:r>
            <a:r>
              <a:rPr lang="zh-TW" altLang="en-US" sz="1200" dirty="0" smtClean="0">
                <a:solidFill>
                  <a:srgbClr val="157E9F"/>
                </a:solidFill>
                <a:latin typeface="標楷體" panose="03000509000000000000" pitchFamily="65" charset="-120"/>
                <a:ea typeface="標楷體" panose="03000509000000000000" pitchFamily="65" charset="-120"/>
              </a:rPr>
              <a:t>評論者的</a:t>
            </a:r>
            <a:r>
              <a:rPr lang="zh-TW" altLang="en-US" sz="1200" dirty="0" smtClean="0">
                <a:latin typeface="標楷體" panose="03000509000000000000" pitchFamily="65" charset="-120"/>
                <a:ea typeface="標楷體" panose="03000509000000000000" pitchFamily="65" charset="-120"/>
              </a:rPr>
              <a:t>貼文和個人資訊</a:t>
            </a: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但是因為</a:t>
            </a:r>
            <a:r>
              <a:rPr lang="en-US" altLang="zh-TW" sz="1200" dirty="0" err="1"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用戶分為一般帳戶和商業帳戶，而商業帳戶才有的貼文洞察報告僅限用戶自己查看，</a:t>
            </a: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所以本研究只能取得用戶個人資訊和貼文內容及按讚數</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15</a:t>
            </a:fld>
            <a:endParaRPr lang="zh-TW" altLang="en-US"/>
          </a:p>
        </p:txBody>
      </p:sp>
    </p:spTree>
    <p:extLst>
      <p:ext uri="{BB962C8B-B14F-4D97-AF65-F5344CB8AC3E}">
        <p14:creationId xmlns:p14="http://schemas.microsoft.com/office/powerpoint/2010/main" val="1172935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也因為</a:t>
            </a:r>
            <a:r>
              <a:rPr lang="en-US" altLang="zh-TW" dirty="0" smtClean="0"/>
              <a:t>Instagram</a:t>
            </a:r>
            <a:r>
              <a:rPr lang="en-US" altLang="zh-TW" baseline="0" dirty="0" smtClean="0"/>
              <a:t> </a:t>
            </a:r>
            <a:r>
              <a:rPr lang="zh-TW" altLang="en-US" baseline="0" dirty="0" smtClean="0"/>
              <a:t>可使用的資料有限，所以本研究嘗試</a:t>
            </a:r>
            <a:r>
              <a:rPr lang="zh-TW" altLang="en-US" dirty="0" smtClean="0"/>
              <a:t>以直觀而言將按讚數設計為用戶的影響力</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latin typeface="標楷體" panose="03000509000000000000" pitchFamily="65" charset="-120"/>
              <a:ea typeface="標楷體" panose="03000509000000000000" pitchFamily="65" charset="-120"/>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200" dirty="0" smtClean="0">
                <a:latin typeface="標楷體" panose="03000509000000000000" pitchFamily="65" charset="-120"/>
                <a:ea typeface="標楷體" panose="03000509000000000000" pitchFamily="65" charset="-120"/>
              </a:rPr>
              <a:t>而在</a:t>
            </a:r>
            <a:r>
              <a:rPr lang="en-US" altLang="zh-TW" sz="1200" dirty="0" smtClean="0">
                <a:latin typeface="標楷體" panose="03000509000000000000" pitchFamily="65" charset="-120"/>
                <a:ea typeface="標楷體" panose="03000509000000000000" pitchFamily="65" charset="-120"/>
              </a:rPr>
              <a:t>Ling</a:t>
            </a:r>
            <a:r>
              <a:rPr lang="zh-TW" altLang="en-US" sz="1200" dirty="0" smtClean="0">
                <a:latin typeface="標楷體" panose="03000509000000000000" pitchFamily="65" charset="-120"/>
                <a:ea typeface="標楷體" panose="03000509000000000000" pitchFamily="65" charset="-120"/>
              </a:rPr>
              <a:t>等人的研究中，除了貼文按讚數之外也考慮貼文</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觸及率等因素計算用戶影響力，</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但是因為</a:t>
            </a:r>
            <a:r>
              <a:rPr lang="zh-TW" altLang="en-US" sz="1200" dirty="0" smtClean="0">
                <a:latin typeface="標楷體" panose="03000509000000000000" pitchFamily="65" charset="-120"/>
                <a:ea typeface="標楷體" panose="03000509000000000000" pitchFamily="65" charset="-120"/>
              </a:rPr>
              <a:t>無法取得觸及數，故無法在本研究中實作</a:t>
            </a:r>
            <a:endParaRPr lang="en-US" altLang="zh-TW" sz="1200" dirty="0" smtClean="0">
              <a:latin typeface="標楷體" panose="03000509000000000000" pitchFamily="65" charset="-120"/>
              <a:ea typeface="標楷體" panose="03000509000000000000" pitchFamily="65" charset="-120"/>
            </a:endParaRPr>
          </a:p>
          <a:p>
            <a:r>
              <a:rPr lang="en-US" altLang="zh-TW" dirty="0" smtClean="0"/>
              <a:t>2.</a:t>
            </a:r>
            <a:r>
              <a:rPr lang="zh-TW" altLang="en-US" dirty="0" smtClean="0"/>
              <a:t> 在陳佳雯的研究中則提到社群平台的影響力可以用讚數、留言數、分享數代表，</a:t>
            </a:r>
            <a:endParaRPr lang="en-US" altLang="zh-TW" dirty="0" smtClean="0"/>
          </a:p>
          <a:p>
            <a:r>
              <a:rPr lang="zh-TW" altLang="en-US" dirty="0" smtClean="0"/>
              <a:t>但是以</a:t>
            </a:r>
            <a:r>
              <a:rPr lang="en-US" altLang="zh-TW" dirty="0" err="1" smtClean="0"/>
              <a:t>instagram</a:t>
            </a:r>
            <a:r>
              <a:rPr lang="zh-TW" altLang="en-US" dirty="0" smtClean="0"/>
              <a:t>來說每個人的貼文分享數和留言數都較少，無法代表用戶的影響力，所以最後仍以讚數代表用戶影響力</a:t>
            </a:r>
            <a:endParaRPr lang="en-US" altLang="zh-TW" dirty="0" smtClean="0"/>
          </a:p>
          <a:p>
            <a:r>
              <a:rPr lang="zh-TW" altLang="en-US" dirty="0" smtClean="0"/>
              <a:t>綜合上述，本研究以直觀而言，一則貼文獲得的按讚數在一定程度上可視為成功影響到多少人按讚，所以將按讚數設計為用戶的影響力</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16</a:t>
            </a:fld>
            <a:endParaRPr lang="zh-TW" altLang="en-US"/>
          </a:p>
        </p:txBody>
      </p:sp>
    </p:spTree>
    <p:extLst>
      <p:ext uri="{BB962C8B-B14F-4D97-AF65-F5344CB8AC3E}">
        <p14:creationId xmlns:p14="http://schemas.microsoft.com/office/powerpoint/2010/main" val="36136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在評分計算的部分是參考</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等人的做法，對照情緒辭典挑出評論中的正負面情緒詞彙，</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並依據情緒詞的情緒分數將評論轉為評分</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17</a:t>
            </a:fld>
            <a:endParaRPr lang="zh-TW" altLang="en-US"/>
          </a:p>
        </p:txBody>
      </p:sp>
    </p:spTree>
    <p:extLst>
      <p:ext uri="{BB962C8B-B14F-4D97-AF65-F5344CB8AC3E}">
        <p14:creationId xmlns:p14="http://schemas.microsoft.com/office/powerpoint/2010/main" val="333029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接著是</a:t>
                </a:r>
                <a:r>
                  <a:rPr lang="zh-TW" altLang="en-US" sz="1200" b="1" dirty="0" smtClean="0">
                    <a:latin typeface="標楷體" panose="03000509000000000000" pitchFamily="65" charset="-120"/>
                    <a:ea typeface="標楷體" panose="03000509000000000000" pitchFamily="65" charset="-120"/>
                  </a:rPr>
                  <a:t>設計線性規劃法計算商家總評分</a:t>
                </a:r>
                <a:endParaRPr lang="en-US" altLang="zh-TW" sz="1200" dirty="0" smtClean="0">
                  <a:solidFill>
                    <a:srgbClr val="157E9F"/>
                  </a:solidFill>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做法是先利用現有情緒辭典，包括</a:t>
                </a:r>
                <a:r>
                  <a:rPr lang="zh-TW" altLang="en-US" sz="1200" dirty="0" smtClean="0">
                    <a:latin typeface="標楷體" panose="03000509000000000000" pitchFamily="65" charset="-120"/>
                    <a:ea typeface="標楷體" panose="03000509000000000000" pitchFamily="65" charset="-120"/>
                  </a:rPr>
                  <a:t>台大擴增情緒辭典和</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1200" dirty="0" smtClean="0">
                    <a:latin typeface="標楷體" panose="03000509000000000000" pitchFamily="65" charset="-120"/>
                    <a:ea typeface="標楷體" panose="03000509000000000000" pitchFamily="65" charset="-120"/>
                  </a:rPr>
                  <a:t>辭典，進行情緒分析搭配權重調整評分測試排名預測誤差，</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但是考慮到單一則評論情緒分數加總可能過大，所以加入正規化測試結果變化，</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而且如果商家的評論數過多可能會造成總評分過高，所以分別測試以</a:t>
                </a:r>
                <a:r>
                  <a:rPr lang="zh-TW" altLang="en-US" sz="1200" dirty="0" smtClean="0">
                    <a:latin typeface="標楷體" panose="03000509000000000000" pitchFamily="65" charset="-120"/>
                    <a:ea typeface="標楷體" panose="03000509000000000000" pitchFamily="65" charset="-120"/>
                  </a:rPr>
                  <a:t>按讚總數</a:t>
                </a:r>
                <a:r>
                  <a:rPr lang="en-US" altLang="zh-TW" sz="1200" dirty="0" smtClean="0">
                    <a:latin typeface="標楷體" panose="03000509000000000000" pitchFamily="65" charset="-120"/>
                    <a:ea typeface="標楷體" panose="03000509000000000000" pitchFamily="65" charset="-120"/>
                  </a:rPr>
                  <a:t>or</a:t>
                </a:r>
                <a:r>
                  <a:rPr lang="zh-TW" altLang="en-US" sz="1200" dirty="0" smtClean="0">
                    <a:latin typeface="標楷體" panose="03000509000000000000" pitchFamily="65" charset="-120"/>
                    <a:ea typeface="標楷體" panose="03000509000000000000" pitchFamily="65" charset="-120"/>
                  </a:rPr>
                  <a:t>評論總數進行</a:t>
                </a:r>
                <a:r>
                  <a:rPr lang="zh-TW" altLang="en-US" sz="1200" kern="1200" dirty="0" smtClean="0">
                    <a:solidFill>
                      <a:schemeClr val="tx1"/>
                    </a:solidFill>
                    <a:effectLst/>
                    <a:latin typeface="+mn-lt"/>
                    <a:ea typeface="+mn-ea"/>
                    <a:cs typeface="+mn-cs"/>
                  </a:rPr>
                  <a:t>平均的結果變化</a:t>
                </a:r>
                <a:endParaRPr lang="en-US" altLang="zh-TW" sz="1200" dirty="0" smtClean="0">
                  <a:latin typeface="標楷體" panose="03000509000000000000" pitchFamily="65" charset="-120"/>
                  <a:ea typeface="標楷體" panose="03000509000000000000" pitchFamily="65" charset="-120"/>
                </a:endParaRPr>
              </a:p>
              <a:p>
                <a:r>
                  <a:rPr lang="zh-TW" altLang="en-US" sz="1200" dirty="0" smtClean="0">
                    <a:latin typeface="標楷體" panose="03000509000000000000" pitchFamily="65" charset="-120"/>
                    <a:ea typeface="標楷體" panose="03000509000000000000" pitchFamily="65" charset="-120"/>
                  </a:rPr>
                  <a:t>而因應網路用語的快速變化，需再加入人工標記的情緒詞彙進行測試</a:t>
                </a:r>
                <a:endParaRPr lang="en-US" altLang="zh-TW" sz="1200" dirty="0" smtClean="0">
                  <a:latin typeface="標楷體" panose="03000509000000000000" pitchFamily="65" charset="-120"/>
                  <a:ea typeface="標楷體" panose="03000509000000000000" pitchFamily="65" charset="-120"/>
                </a:endParaRPr>
              </a:p>
              <a:p>
                <a:r>
                  <a:rPr lang="zh-TW" altLang="en-US" dirty="0" smtClean="0"/>
                  <a:t>最後考慮到三種辭典屬於不同的形態，所以以線性規劃方式將三種辭典結合，透過</a:t>
                </a:r>
                <a:r>
                  <a:rPr lang="zh-TW" altLang="en-US" dirty="0" smtClean="0"/>
                  <a:t>調整</a:t>
                </a:r>
                <a14:m>
                  <m:oMath xmlns:m="http://schemas.openxmlformats.org/officeDocument/2006/math">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sSub>
                      <m:sSubPr>
                        <m:ctrlPr>
                          <a:rPr lang="zh-TW" altLang="en-US" i="1" smtClean="0">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oMath>
                </a14:m>
                <a:r>
                  <a:rPr lang="zh-TW" altLang="en-US" dirty="0" smtClean="0"/>
                  <a:t>權重求得最低的排名預測誤差</a:t>
                </a:r>
                <a:endParaRPr lang="zh-TW" altLang="en-US" dirty="0"/>
              </a:p>
            </p:txBody>
          </p:sp>
        </mc:Choice>
        <mc:Fallback>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接著是</a:t>
                </a:r>
                <a:r>
                  <a:rPr lang="zh-TW" altLang="en-US" sz="1200" b="1" dirty="0" smtClean="0">
                    <a:latin typeface="標楷體" panose="03000509000000000000" pitchFamily="65" charset="-120"/>
                    <a:ea typeface="標楷體" panose="03000509000000000000" pitchFamily="65" charset="-120"/>
                  </a:rPr>
                  <a:t>設計線性規劃法計算商家總評分</a:t>
                </a:r>
                <a:endParaRPr lang="en-US" altLang="zh-TW" sz="1200" dirty="0" smtClean="0">
                  <a:solidFill>
                    <a:srgbClr val="157E9F"/>
                  </a:solidFill>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做法是先利用現有情緒辭典，包括</a:t>
                </a:r>
                <a:r>
                  <a:rPr lang="zh-TW" altLang="en-US" sz="1200" dirty="0" smtClean="0">
                    <a:latin typeface="標楷體" panose="03000509000000000000" pitchFamily="65" charset="-120"/>
                    <a:ea typeface="標楷體" panose="03000509000000000000" pitchFamily="65" charset="-120"/>
                  </a:rPr>
                  <a:t>台大擴增情緒辭典和</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1200" dirty="0" smtClean="0">
                    <a:latin typeface="標楷體" panose="03000509000000000000" pitchFamily="65" charset="-120"/>
                    <a:ea typeface="標楷體" panose="03000509000000000000" pitchFamily="65" charset="-120"/>
                  </a:rPr>
                  <a:t>辭典，進行情緒分析搭配權重調整評分測試排名預測誤差，</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但是考慮到單一則評論情緒分數加總可能過大，所以加入正規化測試結果變化，</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而且如果商家的評論數過多可能會造成總評分過高，所以分別測試以</a:t>
                </a:r>
                <a:r>
                  <a:rPr lang="zh-TW" altLang="en-US" sz="1200" dirty="0" smtClean="0">
                    <a:latin typeface="標楷體" panose="03000509000000000000" pitchFamily="65" charset="-120"/>
                    <a:ea typeface="標楷體" panose="03000509000000000000" pitchFamily="65" charset="-120"/>
                  </a:rPr>
                  <a:t>按讚總數</a:t>
                </a:r>
                <a:r>
                  <a:rPr lang="en-US" altLang="zh-TW" sz="1200" dirty="0" smtClean="0">
                    <a:latin typeface="標楷體" panose="03000509000000000000" pitchFamily="65" charset="-120"/>
                    <a:ea typeface="標楷體" panose="03000509000000000000" pitchFamily="65" charset="-120"/>
                  </a:rPr>
                  <a:t>or</a:t>
                </a:r>
                <a:r>
                  <a:rPr lang="zh-TW" altLang="en-US" sz="1200" dirty="0" smtClean="0">
                    <a:latin typeface="標楷體" panose="03000509000000000000" pitchFamily="65" charset="-120"/>
                    <a:ea typeface="標楷體" panose="03000509000000000000" pitchFamily="65" charset="-120"/>
                  </a:rPr>
                  <a:t>評論總數進行</a:t>
                </a:r>
                <a:r>
                  <a:rPr lang="zh-TW" altLang="en-US" sz="1200" kern="1200" dirty="0" smtClean="0">
                    <a:solidFill>
                      <a:schemeClr val="tx1"/>
                    </a:solidFill>
                    <a:effectLst/>
                    <a:latin typeface="+mn-lt"/>
                    <a:ea typeface="+mn-ea"/>
                    <a:cs typeface="+mn-cs"/>
                  </a:rPr>
                  <a:t>平均的結果變化</a:t>
                </a:r>
                <a:endParaRPr lang="en-US" altLang="zh-TW" sz="1200" dirty="0" smtClean="0">
                  <a:latin typeface="標楷體" panose="03000509000000000000" pitchFamily="65" charset="-120"/>
                  <a:ea typeface="標楷體" panose="03000509000000000000" pitchFamily="65" charset="-120"/>
                </a:endParaRPr>
              </a:p>
              <a:p>
                <a:r>
                  <a:rPr lang="zh-TW" altLang="en-US" sz="1200" dirty="0" smtClean="0">
                    <a:latin typeface="標楷體" panose="03000509000000000000" pitchFamily="65" charset="-120"/>
                    <a:ea typeface="標楷體" panose="03000509000000000000" pitchFamily="65" charset="-120"/>
                  </a:rPr>
                  <a:t>而因應網路用語的快速變化，需再加入人工標記的情緒詞彙進行測試</a:t>
                </a:r>
                <a:endParaRPr lang="en-US" altLang="zh-TW" sz="1200" dirty="0" smtClean="0">
                  <a:latin typeface="標楷體" panose="03000509000000000000" pitchFamily="65" charset="-120"/>
                  <a:ea typeface="標楷體" panose="03000509000000000000" pitchFamily="65" charset="-120"/>
                </a:endParaRPr>
              </a:p>
              <a:p>
                <a:r>
                  <a:rPr lang="zh-TW" altLang="en-US" dirty="0" smtClean="0"/>
                  <a:t>最後考慮到三種辭典屬於不同的形態，所以以線性規劃方式將三種辭典結合，透過</a:t>
                </a:r>
                <a:r>
                  <a:rPr lang="zh-TW" altLang="en-US" dirty="0" smtClean="0"/>
                  <a:t>調整</a:t>
                </a:r>
                <a:r>
                  <a:rPr lang="zh-TW" altLang="en-US" i="0">
                    <a:latin typeface="Cambria Math" panose="02040503050406030204" pitchFamily="18" charset="0"/>
                  </a:rPr>
                  <a:t>𝑤</a:t>
                </a:r>
                <a:r>
                  <a:rPr lang="zh-TW" altLang="en-US" i="0" smtClean="0">
                    <a:latin typeface="Cambria Math" panose="02040503050406030204" pitchFamily="18" charset="0"/>
                  </a:rPr>
                  <a:t>_</a:t>
                </a:r>
                <a:r>
                  <a:rPr lang="zh-TW" altLang="en-US" i="0">
                    <a:latin typeface="Cambria Math" panose="02040503050406030204" pitchFamily="18" charset="0"/>
                  </a:rPr>
                  <a:t>1</a:t>
                </a:r>
                <a:r>
                  <a:rPr lang="zh-TW" altLang="en-US" i="0" smtClean="0">
                    <a:latin typeface="Cambria Math" panose="02040503050406030204" pitchFamily="18" charset="0"/>
                  </a:rPr>
                  <a:t> </a:t>
                </a:r>
                <a:r>
                  <a:rPr lang="zh-TW" altLang="en-US" i="0">
                    <a:latin typeface="Cambria Math" panose="02040503050406030204" pitchFamily="18" charset="0"/>
                  </a:rPr>
                  <a:t>𝑤</a:t>
                </a:r>
                <a:r>
                  <a:rPr lang="zh-TW" altLang="en-US" i="0" smtClean="0">
                    <a:latin typeface="Cambria Math" panose="02040503050406030204" pitchFamily="18" charset="0"/>
                  </a:rPr>
                  <a:t>_</a:t>
                </a:r>
                <a:r>
                  <a:rPr lang="zh-TW" altLang="en-US" i="0">
                    <a:latin typeface="Cambria Math" panose="02040503050406030204" pitchFamily="18" charset="0"/>
                  </a:rPr>
                  <a:t>2</a:t>
                </a:r>
                <a:r>
                  <a:rPr lang="zh-TW" altLang="en-US" i="0" smtClean="0">
                    <a:latin typeface="Cambria Math" panose="02040503050406030204" pitchFamily="18" charset="0"/>
                  </a:rPr>
                  <a:t> </a:t>
                </a:r>
                <a:r>
                  <a:rPr lang="zh-TW" altLang="en-US" i="0">
                    <a:latin typeface="Cambria Math" panose="02040503050406030204" pitchFamily="18" charset="0"/>
                  </a:rPr>
                  <a:t>𝑤</a:t>
                </a:r>
                <a:r>
                  <a:rPr lang="zh-TW" altLang="en-US" i="0" smtClean="0">
                    <a:latin typeface="Cambria Math" panose="02040503050406030204" pitchFamily="18" charset="0"/>
                  </a:rPr>
                  <a:t>_</a:t>
                </a:r>
                <a:r>
                  <a:rPr lang="zh-TW" altLang="en-US" i="0">
                    <a:latin typeface="Cambria Math" panose="02040503050406030204" pitchFamily="18" charset="0"/>
                  </a:rPr>
                  <a:t>3</a:t>
                </a:r>
                <a:r>
                  <a:rPr lang="zh-TW" altLang="en-US" dirty="0" smtClean="0"/>
                  <a:t>權重求得最低的排名預測誤差</a:t>
                </a:r>
                <a:endParaRPr lang="zh-TW" altLang="en-US" dirty="0"/>
              </a:p>
            </p:txBody>
          </p:sp>
        </mc:Fallback>
      </mc:AlternateContent>
      <p:sp>
        <p:nvSpPr>
          <p:cNvPr id="4" name="投影片編號版面配置區 3"/>
          <p:cNvSpPr>
            <a:spLocks noGrp="1"/>
          </p:cNvSpPr>
          <p:nvPr>
            <p:ph type="sldNum" sz="quarter" idx="10"/>
          </p:nvPr>
        </p:nvSpPr>
        <p:spPr/>
        <p:txBody>
          <a:bodyPr/>
          <a:lstStyle/>
          <a:p>
            <a:fld id="{78FF7908-8036-43B4-B887-7A189C01356B}" type="slidenum">
              <a:rPr lang="zh-TW" altLang="en-US" smtClean="0"/>
              <a:t>18</a:t>
            </a:fld>
            <a:endParaRPr lang="zh-TW" altLang="en-US"/>
          </a:p>
        </p:txBody>
      </p:sp>
    </p:spTree>
    <p:extLst>
      <p:ext uri="{BB962C8B-B14F-4D97-AF65-F5344CB8AC3E}">
        <p14:creationId xmlns:p14="http://schemas.microsoft.com/office/powerpoint/2010/main" val="3927255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在機器學習分類演算法的部分則是參考</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江穎</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預測歌手決賽排名的作法</a:t>
            </a:r>
            <a:endParaRPr lang="en-US" altLang="zh-TW" dirty="0" smtClean="0"/>
          </a:p>
          <a:p>
            <a:r>
              <a:rPr lang="zh-TW" altLang="en-US" dirty="0" smtClean="0"/>
              <a:t>以</a:t>
            </a:r>
            <a:r>
              <a:rPr lang="en-US" altLang="zh-TW" dirty="0" err="1" smtClean="0"/>
              <a:t>instagram</a:t>
            </a:r>
            <a:r>
              <a:rPr lang="zh-TW" altLang="en-US" dirty="0" smtClean="0"/>
              <a:t>可取得的資料進行特徵工程生成特徵值，利用隨機森林演算法預測餐廳排名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19</a:t>
            </a:fld>
            <a:endParaRPr lang="zh-TW" altLang="en-US"/>
          </a:p>
        </p:txBody>
      </p:sp>
    </p:spTree>
    <p:extLst>
      <p:ext uri="{BB962C8B-B14F-4D97-AF65-F5344CB8AC3E}">
        <p14:creationId xmlns:p14="http://schemas.microsoft.com/office/powerpoint/2010/main" val="197721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這是今天的議程，首先會先介紹研究主題、文獻探討，接著是研究方法及研究結果分析，最後是結論與未來展望</a:t>
            </a: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a:t>
            </a:fld>
            <a:endParaRPr lang="zh-TW" altLang="en-US"/>
          </a:p>
        </p:txBody>
      </p:sp>
    </p:spTree>
    <p:extLst>
      <p:ext uri="{BB962C8B-B14F-4D97-AF65-F5344CB8AC3E}">
        <p14:creationId xmlns:p14="http://schemas.microsoft.com/office/powerpoint/2010/main" val="402390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兩種方法計算出的排名如右圖是</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至</a:t>
            </a:r>
            <a:r>
              <a:rPr lang="en-US" altLang="zh-TW" sz="1200" kern="1200" dirty="0" smtClean="0">
                <a:solidFill>
                  <a:schemeClr val="tx1"/>
                </a:solidFill>
                <a:effectLst/>
                <a:latin typeface="+mn-lt"/>
                <a:ea typeface="+mn-ea"/>
                <a:cs typeface="+mn-cs"/>
              </a:rPr>
              <a:t>10</a:t>
            </a:r>
            <a:r>
              <a:rPr lang="zh-TW" altLang="en-US" sz="1200" kern="1200" dirty="0" smtClean="0">
                <a:solidFill>
                  <a:schemeClr val="tx1"/>
                </a:solidFill>
                <a:effectLst/>
                <a:latin typeface="+mn-lt"/>
                <a:ea typeface="+mn-ea"/>
                <a:cs typeface="+mn-cs"/>
              </a:rPr>
              <a:t>的數字，</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所以驗證方式是以</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均方誤差</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和推薦系統常用的</a:t>
            </a:r>
            <a:r>
              <a:rPr lang="zh-TW" altLang="zh-TW" sz="1200" dirty="0" smtClean="0">
                <a:latin typeface="Times New Roman" panose="02020603050405020304" pitchFamily="18" charset="0"/>
                <a:ea typeface="標楷體" panose="03000509000000000000" pitchFamily="65" charset="-120"/>
                <a:cs typeface="Times New Roman" panose="02020603050405020304" pitchFamily="18" charset="0"/>
              </a:rPr>
              <a:t>一致序列對比率評分</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作為評價指標</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代表新排名與標準排名之間的距離，值趨近於</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，代表排名預測愈準確</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0</a:t>
            </a:r>
            <a:r>
              <a:rPr lang="zh-TW" altLang="en-US" sz="1200" kern="1200" dirty="0" smtClean="0">
                <a:solidFill>
                  <a:schemeClr val="tx1"/>
                </a:solidFill>
                <a:effectLst/>
                <a:latin typeface="+mn-lt"/>
                <a:ea typeface="+mn-ea"/>
                <a:cs typeface="+mn-cs"/>
              </a:rPr>
              <a:t>代表</a:t>
            </a:r>
            <a:r>
              <a:rPr lang="zh-TW" altLang="zh-TW" sz="1200" kern="1200" dirty="0" smtClean="0">
                <a:solidFill>
                  <a:schemeClr val="tx1"/>
                </a:solidFill>
                <a:effectLst/>
                <a:latin typeface="+mn-lt"/>
                <a:ea typeface="+mn-ea"/>
                <a:cs typeface="+mn-cs"/>
              </a:rPr>
              <a:t>預測完全正確</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FCP</a:t>
            </a:r>
            <a:r>
              <a:rPr lang="zh-TW" altLang="zh-TW" sz="1200" kern="1200" dirty="0" smtClean="0">
                <a:solidFill>
                  <a:schemeClr val="tx1"/>
                </a:solidFill>
                <a:effectLst/>
                <a:latin typeface="+mn-lt"/>
                <a:ea typeface="+mn-ea"/>
                <a:cs typeface="+mn-cs"/>
              </a:rPr>
              <a:t>代表相對排名正確的組數比例，組數愈多，值愈大，代表排名預測愈準確</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1</a:t>
            </a:r>
            <a:r>
              <a:rPr lang="zh-TW" altLang="en-US" sz="1200" kern="1200" dirty="0" smtClean="0">
                <a:solidFill>
                  <a:schemeClr val="tx1"/>
                </a:solidFill>
                <a:effectLst/>
                <a:latin typeface="+mn-lt"/>
                <a:ea typeface="+mn-ea"/>
                <a:cs typeface="+mn-cs"/>
              </a:rPr>
              <a:t>代表</a:t>
            </a:r>
            <a:r>
              <a:rPr lang="zh-TW" altLang="zh-TW" sz="1200" kern="1200" dirty="0" smtClean="0">
                <a:solidFill>
                  <a:schemeClr val="tx1"/>
                </a:solidFill>
                <a:effectLst/>
                <a:latin typeface="+mn-lt"/>
                <a:ea typeface="+mn-ea"/>
                <a:cs typeface="+mn-cs"/>
              </a:rPr>
              <a:t>預測完全正確</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20</a:t>
            </a:fld>
            <a:endParaRPr lang="zh-TW" altLang="en-US"/>
          </a:p>
        </p:txBody>
      </p:sp>
    </p:spTree>
    <p:extLst>
      <p:ext uri="{BB962C8B-B14F-4D97-AF65-F5344CB8AC3E}">
        <p14:creationId xmlns:p14="http://schemas.microsoft.com/office/powerpoint/2010/main" val="210333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最後</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排名預測之</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Baseline</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，則是將一萬次的隨機猜測排名與正確排名分別計算平均的</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FCP</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測得在隨機猜測排名的情況下，</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16.4</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FCP</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0.5</a:t>
            </a: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21</a:t>
            </a:fld>
            <a:endParaRPr lang="zh-TW" altLang="en-US"/>
          </a:p>
        </p:txBody>
      </p:sp>
    </p:spTree>
    <p:extLst>
      <p:ext uri="{BB962C8B-B14F-4D97-AF65-F5344CB8AC3E}">
        <p14:creationId xmlns:p14="http://schemas.microsoft.com/office/powerpoint/2010/main" val="322526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22</a:t>
            </a:fld>
            <a:endParaRPr lang="zh-TW" altLang="en-US"/>
          </a:p>
        </p:txBody>
      </p:sp>
    </p:spTree>
    <p:extLst>
      <p:ext uri="{BB962C8B-B14F-4D97-AF65-F5344CB8AC3E}">
        <p14:creationId xmlns:p14="http://schemas.microsoft.com/office/powerpoint/2010/main" val="1829817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在文獻探討的地方有提到</a:t>
            </a:r>
            <a:r>
              <a:rPr lang="zh-TW" altLang="zh-TW" sz="1200" kern="1200" dirty="0" smtClean="0">
                <a:solidFill>
                  <a:schemeClr val="tx1"/>
                </a:solidFill>
                <a:effectLst/>
                <a:latin typeface="+mn-lt"/>
                <a:ea typeface="+mn-ea"/>
                <a:cs typeface="+mn-cs"/>
              </a:rPr>
              <a:t>評分匯總（</a:t>
            </a:r>
            <a:r>
              <a:rPr lang="en-US" altLang="zh-TW" sz="1200" kern="1200" dirty="0" smtClean="0">
                <a:solidFill>
                  <a:schemeClr val="tx1"/>
                </a:solidFill>
                <a:effectLst/>
                <a:latin typeface="+mn-lt"/>
                <a:ea typeface="+mn-ea"/>
                <a:cs typeface="+mn-cs"/>
              </a:rPr>
              <a:t>rating aggregation</a:t>
            </a:r>
            <a:r>
              <a:rPr lang="zh-TW" altLang="zh-TW" sz="1200" kern="1200" dirty="0" smtClean="0">
                <a:solidFill>
                  <a:schemeClr val="tx1"/>
                </a:solidFill>
                <a:effectLst/>
                <a:latin typeface="+mn-lt"/>
                <a:ea typeface="+mn-ea"/>
                <a:cs typeface="+mn-cs"/>
              </a:rPr>
              <a:t>）問題，長久累計的評分會無法反映店家的真正品質，</a:t>
            </a:r>
            <a:r>
              <a:rPr lang="zh-TW" altLang="en-US" sz="1200" kern="1200" dirty="0" smtClean="0">
                <a:solidFill>
                  <a:schemeClr val="tx1"/>
                </a:solidFill>
                <a:effectLst/>
                <a:latin typeface="+mn-lt"/>
                <a:ea typeface="+mn-ea"/>
                <a:cs typeface="+mn-cs"/>
              </a:rPr>
              <a:t>必須</a:t>
            </a:r>
            <a:r>
              <a:rPr lang="zh-TW" altLang="zh-TW" sz="1200" kern="1200" dirty="0" smtClean="0">
                <a:solidFill>
                  <a:schemeClr val="tx1"/>
                </a:solidFill>
                <a:effectLst/>
                <a:latin typeface="+mn-lt"/>
                <a:ea typeface="+mn-ea"/>
                <a:cs typeface="+mn-cs"/>
              </a:rPr>
              <a:t>考慮到</a:t>
            </a:r>
            <a:r>
              <a:rPr lang="zh-TW" altLang="en-US" sz="1200" kern="1200" dirty="0" smtClean="0">
                <a:solidFill>
                  <a:schemeClr val="tx1"/>
                </a:solidFill>
                <a:effectLst/>
                <a:latin typeface="+mn-lt"/>
                <a:ea typeface="+mn-ea"/>
                <a:cs typeface="+mn-cs"/>
              </a:rPr>
              <a:t>貼文的</a:t>
            </a:r>
            <a:r>
              <a:rPr lang="zh-TW" altLang="zh-TW" sz="1200" kern="1200" dirty="0" smtClean="0">
                <a:solidFill>
                  <a:schemeClr val="tx1"/>
                </a:solidFill>
                <a:effectLst/>
                <a:latin typeface="+mn-lt"/>
                <a:ea typeface="+mn-ea"/>
                <a:cs typeface="+mn-cs"/>
              </a:rPr>
              <a:t>時間</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因此本研究爬取的貼文時間，僅限</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美食誌公開發布商家排名的前數個月內之文章</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本研究嘗試三種</a:t>
            </a:r>
            <a:r>
              <a:rPr lang="zh-TW" altLang="en-US" sz="1200" kern="1200" dirty="0" smtClean="0">
                <a:solidFill>
                  <a:schemeClr val="tx1"/>
                </a:solidFill>
                <a:effectLst/>
                <a:latin typeface="+mn-lt"/>
                <a:ea typeface="+mn-ea"/>
                <a:cs typeface="+mn-cs"/>
              </a:rPr>
              <a:t>挑選貼文的</a:t>
            </a:r>
            <a:r>
              <a:rPr lang="zh-TW" altLang="zh-TW" sz="1200" kern="1200" dirty="0" smtClean="0">
                <a:solidFill>
                  <a:schemeClr val="tx1"/>
                </a:solidFill>
                <a:effectLst/>
                <a:latin typeface="+mn-lt"/>
                <a:ea typeface="+mn-ea"/>
                <a:cs typeface="+mn-cs"/>
              </a:rPr>
              <a:t>方式</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三種方式都是擷取前</a:t>
            </a:r>
            <a:r>
              <a:rPr lang="zh-TW" altLang="en-US" sz="1200" dirty="0" smtClean="0">
                <a:latin typeface="標楷體" panose="03000509000000000000" pitchFamily="65" charset="-120"/>
                <a:ea typeface="標楷體" panose="03000509000000000000" pitchFamily="65" charset="-120"/>
              </a:rPr>
              <a:t>六個月的文章，但是</a:t>
            </a:r>
            <a:r>
              <a:rPr lang="en-US" altLang="zh-TW" sz="1200" dirty="0" smtClean="0">
                <a:latin typeface="標楷體" panose="03000509000000000000" pitchFamily="65" charset="-120"/>
                <a:ea typeface="標楷體" panose="03000509000000000000" pitchFamily="65" charset="-120"/>
              </a:rPr>
              <a:t>…</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蒐集六個月內的全部評論，根據各店家於每月獲得的文章數量分布</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圖</a:t>
            </a:r>
            <a:r>
              <a:rPr lang="en-US" altLang="zh-TW" sz="1200" kern="1200" dirty="0" smtClean="0">
                <a:solidFill>
                  <a:schemeClr val="tx1"/>
                </a:solidFill>
                <a:effectLst/>
                <a:latin typeface="+mn-lt"/>
                <a:ea typeface="+mn-ea"/>
                <a:cs typeface="+mn-cs"/>
              </a:rPr>
              <a:t>17)</a:t>
            </a:r>
            <a:r>
              <a:rPr lang="zh-TW" altLang="zh-TW" sz="1200" kern="1200" dirty="0" smtClean="0">
                <a:solidFill>
                  <a:schemeClr val="tx1"/>
                </a:solidFill>
                <a:effectLst/>
                <a:latin typeface="+mn-lt"/>
                <a:ea typeface="+mn-ea"/>
                <a:cs typeface="+mn-cs"/>
              </a:rPr>
              <a:t>來看，每個店家六個月內獲得的評論總數不一，甚至相差極大，有些店家僅獲得</a:t>
            </a:r>
            <a:r>
              <a:rPr lang="en-US" altLang="zh-TW" sz="1200" kern="1200" dirty="0" smtClean="0">
                <a:solidFill>
                  <a:schemeClr val="tx1"/>
                </a:solidFill>
                <a:effectLst/>
                <a:latin typeface="+mn-lt"/>
                <a:ea typeface="+mn-ea"/>
                <a:cs typeface="+mn-cs"/>
              </a:rPr>
              <a:t>100</a:t>
            </a:r>
            <a:r>
              <a:rPr lang="zh-TW" altLang="zh-TW" sz="1200" kern="1200" dirty="0" smtClean="0">
                <a:solidFill>
                  <a:schemeClr val="tx1"/>
                </a:solidFill>
                <a:effectLst/>
                <a:latin typeface="+mn-lt"/>
                <a:ea typeface="+mn-ea"/>
                <a:cs typeface="+mn-cs"/>
              </a:rPr>
              <a:t>篇內的評論，有些店家卻獲得</a:t>
            </a:r>
            <a:r>
              <a:rPr lang="en-US" altLang="zh-TW" sz="1200" kern="1200" dirty="0" smtClean="0">
                <a:solidFill>
                  <a:schemeClr val="tx1"/>
                </a:solidFill>
                <a:effectLst/>
                <a:latin typeface="+mn-lt"/>
                <a:ea typeface="+mn-ea"/>
                <a:cs typeface="+mn-cs"/>
              </a:rPr>
              <a:t>600</a:t>
            </a:r>
            <a:r>
              <a:rPr lang="zh-TW" altLang="zh-TW" sz="1200" kern="1200" dirty="0" smtClean="0">
                <a:solidFill>
                  <a:schemeClr val="tx1"/>
                </a:solidFill>
                <a:effectLst/>
                <a:latin typeface="+mn-lt"/>
                <a:ea typeface="+mn-ea"/>
                <a:cs typeface="+mn-cs"/>
              </a:rPr>
              <a:t>篇以上的評論數量</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2.</a:t>
            </a:r>
            <a:r>
              <a:rPr lang="zh-TW" altLang="en-US" sz="1200" kern="1200" dirty="0" smtClean="0">
                <a:solidFill>
                  <a:schemeClr val="tx1"/>
                </a:solidFill>
                <a:effectLst/>
                <a:latin typeface="+mn-lt"/>
                <a:ea typeface="+mn-ea"/>
                <a:cs typeface="+mn-cs"/>
              </a:rPr>
              <a:t>第二種方法則是將挑選評論的時間區段</a:t>
            </a:r>
            <a:r>
              <a:rPr lang="en-US" altLang="zh-TW" sz="1200" kern="1200" dirty="0" smtClean="0">
                <a:solidFill>
                  <a:schemeClr val="tx1"/>
                </a:solidFill>
                <a:effectLst/>
                <a:latin typeface="+mn-lt"/>
                <a:ea typeface="+mn-ea"/>
                <a:cs typeface="+mn-cs"/>
              </a:rPr>
              <a:t>(time window)</a:t>
            </a:r>
            <a:r>
              <a:rPr lang="zh-TW" altLang="en-US" sz="1200" kern="1200" dirty="0" smtClean="0">
                <a:solidFill>
                  <a:schemeClr val="tx1"/>
                </a:solidFill>
                <a:effectLst/>
                <a:latin typeface="+mn-lt"/>
                <a:ea typeface="+mn-ea"/>
                <a:cs typeface="+mn-cs"/>
              </a:rPr>
              <a:t>設為一致六個月，但每間店家隨機挑選固定數量的評論</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3.</a:t>
            </a:r>
            <a:r>
              <a:rPr lang="zh-TW" altLang="zh-TW" sz="1200" kern="1200" dirty="0" smtClean="0">
                <a:solidFill>
                  <a:schemeClr val="tx1"/>
                </a:solidFill>
                <a:effectLst/>
                <a:latin typeface="+mn-lt"/>
                <a:ea typeface="+mn-ea"/>
                <a:cs typeface="+mn-cs"/>
              </a:rPr>
              <a:t>分別測試</a:t>
            </a:r>
            <a:r>
              <a:rPr lang="en-US" altLang="zh-TW" sz="1200" kern="1200" dirty="0" smtClean="0">
                <a:solidFill>
                  <a:schemeClr val="tx1"/>
                </a:solidFill>
                <a:effectLst/>
                <a:latin typeface="+mn-lt"/>
                <a:ea typeface="+mn-ea"/>
                <a:cs typeface="+mn-cs"/>
              </a:rPr>
              <a:t>50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100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150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200</a:t>
            </a:r>
            <a:r>
              <a:rPr lang="zh-TW" altLang="zh-TW" sz="1200" kern="1200" dirty="0" smtClean="0">
                <a:solidFill>
                  <a:schemeClr val="tx1"/>
                </a:solidFill>
                <a:effectLst/>
                <a:latin typeface="+mn-lt"/>
                <a:ea typeface="+mn-ea"/>
                <a:cs typeface="+mn-cs"/>
              </a:rPr>
              <a:t>篇左右的排名結果</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單純用</a:t>
            </a:r>
            <a:r>
              <a:rPr lang="zh-TW" altLang="zh-TW" sz="1200" kern="1200" dirty="0" smtClean="0">
                <a:solidFill>
                  <a:schemeClr val="tx1"/>
                </a:solidFill>
                <a:effectLst/>
                <a:latin typeface="+mn-lt"/>
                <a:ea typeface="+mn-ea"/>
                <a:cs typeface="+mn-cs"/>
              </a:rPr>
              <a:t>台大擴增情緒辭典</a:t>
            </a:r>
            <a:r>
              <a:rPr lang="en-US" altLang="zh-TW" sz="1200" kern="1200" dirty="0" err="1" smtClean="0">
                <a:solidFill>
                  <a:schemeClr val="tx1"/>
                </a:solidFill>
                <a:effectLst/>
                <a:latin typeface="+mn-lt"/>
                <a:ea typeface="+mn-ea"/>
                <a:cs typeface="+mn-cs"/>
              </a:rPr>
              <a:t>antusd</a:t>
            </a:r>
            <a:r>
              <a:rPr lang="en-US" altLang="zh-TW" sz="1200" kern="1200" dirty="0" smtClean="0">
                <a:solidFill>
                  <a:schemeClr val="tx1"/>
                </a:solidFill>
                <a:effectLst/>
                <a:latin typeface="+mn-lt"/>
                <a:ea typeface="+mn-ea"/>
                <a:cs typeface="+mn-cs"/>
              </a:rPr>
              <a:t> (Shih-Ming, 2016)</a:t>
            </a:r>
            <a:r>
              <a:rPr lang="zh-TW"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計算店家評分</a:t>
            </a:r>
            <a:r>
              <a:rPr lang="zh-TW" altLang="zh-TW" sz="1200" kern="1200" dirty="0" smtClean="0">
                <a:solidFill>
                  <a:schemeClr val="tx1"/>
                </a:solidFill>
                <a:effectLst/>
                <a:latin typeface="+mn-lt"/>
                <a:ea typeface="+mn-ea"/>
                <a:cs typeface="+mn-cs"/>
              </a:rPr>
              <a:t>進行前測</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最終測試結果以第三種方法</a:t>
            </a:r>
            <a:r>
              <a:rPr lang="zh-TW" altLang="en-US" sz="1200" kern="1200" dirty="0" smtClean="0">
                <a:solidFill>
                  <a:schemeClr val="tx1"/>
                </a:solidFill>
                <a:effectLst/>
                <a:latin typeface="+mn-lt"/>
                <a:ea typeface="+mn-ea"/>
                <a:cs typeface="+mn-cs"/>
              </a:rPr>
              <a:t>擷取</a:t>
            </a:r>
            <a:r>
              <a:rPr lang="en-US" altLang="zh-TW" sz="1200" kern="1200" dirty="0" smtClean="0">
                <a:solidFill>
                  <a:schemeClr val="tx1"/>
                </a:solidFill>
                <a:effectLst/>
                <a:latin typeface="+mn-lt"/>
                <a:ea typeface="+mn-ea"/>
                <a:cs typeface="+mn-cs"/>
              </a:rPr>
              <a:t>150</a:t>
            </a:r>
            <a:r>
              <a:rPr lang="zh-TW" altLang="zh-TW" sz="1200" kern="1200" dirty="0" smtClean="0">
                <a:solidFill>
                  <a:schemeClr val="tx1"/>
                </a:solidFill>
                <a:effectLst/>
                <a:latin typeface="+mn-lt"/>
                <a:ea typeface="+mn-ea"/>
                <a:cs typeface="+mn-cs"/>
              </a:rPr>
              <a:t>篇</a:t>
            </a:r>
            <a:r>
              <a:rPr lang="zh-TW" altLang="en-US" sz="1200" kern="1200" dirty="0" smtClean="0">
                <a:solidFill>
                  <a:schemeClr val="tx1"/>
                </a:solidFill>
                <a:effectLst/>
                <a:latin typeface="+mn-lt"/>
                <a:ea typeface="+mn-ea"/>
                <a:cs typeface="+mn-cs"/>
              </a:rPr>
              <a:t>評論</a:t>
            </a:r>
            <a:r>
              <a:rPr lang="zh-TW" altLang="zh-TW" sz="1200" kern="1200" dirty="0" smtClean="0">
                <a:solidFill>
                  <a:schemeClr val="tx1"/>
                </a:solidFill>
                <a:effectLst/>
                <a:latin typeface="+mn-lt"/>
                <a:ea typeface="+mn-ea"/>
                <a:cs typeface="+mn-cs"/>
              </a:rPr>
              <a:t>的排名結果較為準確</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23</a:t>
            </a:fld>
            <a:endParaRPr lang="zh-TW" altLang="en-US"/>
          </a:p>
        </p:txBody>
      </p:sp>
    </p:spTree>
    <p:extLst>
      <p:ext uri="{BB962C8B-B14F-4D97-AF65-F5344CB8AC3E}">
        <p14:creationId xmlns:p14="http://schemas.microsoft.com/office/powerpoint/2010/main" val="764239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Instagram</a:t>
            </a:r>
            <a:r>
              <a:rPr lang="zh-TW" altLang="en-US" dirty="0" smtClean="0"/>
              <a:t>的貼文可以依據商家的主題標籤或是用戶的打卡貼文來蒐集資料，</a:t>
            </a:r>
            <a:endParaRPr lang="en-US" altLang="zh-TW" dirty="0" smtClean="0"/>
          </a:p>
          <a:p>
            <a:r>
              <a:rPr lang="zh-TW" altLang="zh-TW" sz="1200" kern="1200" dirty="0" smtClean="0">
                <a:solidFill>
                  <a:schemeClr val="tx1"/>
                </a:solidFill>
                <a:effectLst/>
                <a:latin typeface="+mn-lt"/>
                <a:ea typeface="+mn-ea"/>
                <a:cs typeface="+mn-cs"/>
              </a:rPr>
              <a:t>但是由圖</a:t>
            </a:r>
            <a:r>
              <a:rPr lang="en-US" altLang="zh-TW" sz="1200" kern="1200" dirty="0" smtClean="0">
                <a:solidFill>
                  <a:schemeClr val="tx1"/>
                </a:solidFill>
                <a:effectLst/>
                <a:latin typeface="+mn-lt"/>
                <a:ea typeface="+mn-ea"/>
                <a:cs typeface="+mn-cs"/>
              </a:rPr>
              <a:t>18(</a:t>
            </a:r>
            <a:r>
              <a:rPr lang="zh-TW" altLang="zh-TW" sz="1200" kern="1200" dirty="0" smtClean="0">
                <a:solidFill>
                  <a:schemeClr val="tx1"/>
                </a:solidFill>
                <a:effectLst/>
                <a:latin typeface="+mn-lt"/>
                <a:ea typeface="+mn-ea"/>
                <a:cs typeface="+mn-cs"/>
              </a:rPr>
              <a:t>左</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可看出標有</a:t>
            </a:r>
            <a:r>
              <a:rPr lang="en-US" altLang="zh-TW" sz="1200" kern="1200" dirty="0" smtClean="0">
                <a:solidFill>
                  <a:schemeClr val="tx1"/>
                </a:solidFill>
                <a:effectLst/>
                <a:latin typeface="+mn-lt"/>
                <a:ea typeface="+mn-ea"/>
                <a:cs typeface="+mn-cs"/>
              </a:rPr>
              <a:t>hashtag</a:t>
            </a:r>
            <a:r>
              <a:rPr lang="zh-TW" altLang="zh-TW" sz="1200" kern="1200" dirty="0" smtClean="0">
                <a:solidFill>
                  <a:schemeClr val="tx1"/>
                </a:solidFill>
                <a:effectLst/>
                <a:latin typeface="+mn-lt"/>
                <a:ea typeface="+mn-ea"/>
                <a:cs typeface="+mn-cs"/>
              </a:rPr>
              <a:t>的貼文內容較容易偏離對於商家的評論，因其可能包含其他主題的</a:t>
            </a:r>
            <a:r>
              <a:rPr lang="en-US" altLang="zh-TW" sz="1200" kern="1200" dirty="0" smtClean="0">
                <a:solidFill>
                  <a:schemeClr val="tx1"/>
                </a:solidFill>
                <a:effectLst/>
                <a:latin typeface="+mn-lt"/>
                <a:ea typeface="+mn-ea"/>
                <a:cs typeface="+mn-cs"/>
              </a:rPr>
              <a:t>hashtag</a:t>
            </a:r>
            <a:r>
              <a:rPr lang="zh-TW" altLang="zh-TW" sz="1200" kern="1200" dirty="0" smtClean="0">
                <a:solidFill>
                  <a:schemeClr val="tx1"/>
                </a:solidFill>
                <a:effectLst/>
                <a:latin typeface="+mn-lt"/>
                <a:ea typeface="+mn-ea"/>
                <a:cs typeface="+mn-cs"/>
              </a:rPr>
              <a:t>，意即文章內容並非以評論餐廳為主軸</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而位於商家地標打卡的貼文則大部分會談論關於餐廳的相關評論</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如圖</a:t>
            </a:r>
            <a:r>
              <a:rPr lang="en-US" altLang="zh-TW" sz="1200" kern="1200" dirty="0" smtClean="0">
                <a:solidFill>
                  <a:schemeClr val="tx1"/>
                </a:solidFill>
                <a:effectLst/>
                <a:latin typeface="+mn-lt"/>
                <a:ea typeface="+mn-ea"/>
                <a:cs typeface="+mn-cs"/>
              </a:rPr>
              <a:t>18(</a:t>
            </a:r>
            <a:r>
              <a:rPr lang="zh-TW" altLang="zh-TW" sz="1200" kern="1200" dirty="0" smtClean="0">
                <a:solidFill>
                  <a:schemeClr val="tx1"/>
                </a:solidFill>
                <a:effectLst/>
                <a:latin typeface="+mn-lt"/>
                <a:ea typeface="+mn-ea"/>
                <a:cs typeface="+mn-cs"/>
              </a:rPr>
              <a:t>右</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，因此本研究選擇用戶的打卡貼文，作為排名預測的資料來源。</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24</a:t>
            </a:fld>
            <a:endParaRPr lang="zh-TW" altLang="en-US"/>
          </a:p>
        </p:txBody>
      </p:sp>
    </p:spTree>
    <p:extLst>
      <p:ext uri="{BB962C8B-B14F-4D97-AF65-F5344CB8AC3E}">
        <p14:creationId xmlns:p14="http://schemas.microsoft.com/office/powerpoint/2010/main" val="1345701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最後爬取的範例結果呈現於圖</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中</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包括貼文內容和使用者資訊</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25</a:t>
            </a:fld>
            <a:endParaRPr lang="zh-TW" altLang="en-US"/>
          </a:p>
        </p:txBody>
      </p:sp>
    </p:spTree>
    <p:extLst>
      <p:ext uri="{BB962C8B-B14F-4D97-AF65-F5344CB8AC3E}">
        <p14:creationId xmlns:p14="http://schemas.microsoft.com/office/powerpoint/2010/main" val="1930701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接著是</a:t>
            </a:r>
            <a:r>
              <a:rPr lang="zh-TW" altLang="en-US" sz="1200" b="1" dirty="0" smtClean="0">
                <a:latin typeface="標楷體" panose="03000509000000000000" pitchFamily="65" charset="-120"/>
                <a:ea typeface="標楷體" panose="03000509000000000000" pitchFamily="65" charset="-120"/>
              </a:rPr>
              <a:t>線性規劃法的排名預測與驗證 </a:t>
            </a:r>
            <a:endParaRPr lang="en-US" altLang="zh-TW" sz="1200" b="1" dirty="0" smtClean="0">
              <a:latin typeface="標楷體" panose="03000509000000000000" pitchFamily="65" charset="-120"/>
              <a:ea typeface="標楷體" panose="03000509000000000000" pitchFamily="65" charset="-120"/>
            </a:endParaRPr>
          </a:p>
          <a:p>
            <a:r>
              <a:rPr lang="zh-TW" altLang="en-US" b="0" dirty="0" smtClean="0"/>
              <a:t>首先會先進行資料前處理，針對</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重覆值、空值、標點符號、雜訊以及停用詞對評論進行前處理，</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然後研究發現</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社群中，美髮業者常在商家地址打卡並發布廣告貼文，</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因此利用關鍵字</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如：染髮、燙髮、美甲等</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美髮相關詞彙</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篩選出這些貼文並移除</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最後各間店家</a:t>
            </a:r>
            <a:r>
              <a:rPr lang="zh-TW" altLang="zh-TW" sz="1200" kern="1200" dirty="0" smtClean="0">
                <a:solidFill>
                  <a:schemeClr val="tx1"/>
                </a:solidFill>
                <a:effectLst/>
                <a:latin typeface="+mn-lt"/>
                <a:ea typeface="+mn-ea"/>
                <a:cs typeface="+mn-cs"/>
              </a:rPr>
              <a:t>分析的資料量</a:t>
            </a:r>
            <a:r>
              <a:rPr lang="zh-TW" altLang="en-US" sz="1200" kern="1200" dirty="0" smtClean="0">
                <a:solidFill>
                  <a:schemeClr val="tx1"/>
                </a:solidFill>
                <a:effectLst/>
                <a:latin typeface="+mn-lt"/>
                <a:ea typeface="+mn-ea"/>
                <a:cs typeface="+mn-cs"/>
              </a:rPr>
              <a:t>如圖</a:t>
            </a:r>
            <a:endParaRPr lang="zh-TW" altLang="en-US" b="0"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26</a:t>
            </a:fld>
            <a:endParaRPr lang="zh-TW" altLang="en-US"/>
          </a:p>
        </p:txBody>
      </p:sp>
    </p:spTree>
    <p:extLst>
      <p:ext uri="{BB962C8B-B14F-4D97-AF65-F5344CB8AC3E}">
        <p14:creationId xmlns:p14="http://schemas.microsoft.com/office/powerpoint/2010/main" val="117046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 </a:t>
            </a:r>
            <a:r>
              <a:rPr lang="zh-TW" altLang="en-US" dirty="0" smtClean="0"/>
              <a:t>以所有評論的總按讚數和所有評論進行</a:t>
            </a:r>
            <a:r>
              <a:rPr lang="en-US" altLang="zh-TW" dirty="0" err="1" smtClean="0"/>
              <a:t>mse</a:t>
            </a:r>
            <a:r>
              <a:rPr lang="zh-TW" altLang="en-US" dirty="0" smtClean="0"/>
              <a:t>計算，結果以</a:t>
            </a:r>
            <a:r>
              <a:rPr lang="zh-TW" altLang="en-US" dirty="0" smtClean="0"/>
              <a:t>按讚數測得的結果較優，所以在公式中將</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設計為</a:t>
            </a:r>
            <a:r>
              <a:rPr lang="zh-TW" altLang="en-US" dirty="0" smtClean="0"/>
              <a:t>總按讚數</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27</a:t>
            </a:fld>
            <a:endParaRPr lang="zh-TW" altLang="en-US"/>
          </a:p>
        </p:txBody>
      </p:sp>
    </p:spTree>
    <p:extLst>
      <p:ext uri="{BB962C8B-B14F-4D97-AF65-F5344CB8AC3E}">
        <p14:creationId xmlns:p14="http://schemas.microsoft.com/office/powerpoint/2010/main" val="2169047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zh-TW" sz="1200" kern="1200" dirty="0" smtClean="0">
                <a:solidFill>
                  <a:schemeClr val="tx1"/>
                </a:solidFill>
                <a:effectLst/>
                <a:latin typeface="+mn-lt"/>
                <a:ea typeface="+mn-ea"/>
                <a:cs typeface="+mn-cs"/>
              </a:rPr>
              <a:t>例如：</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等，故本研究人工篩選並移除這些字詞後，也確實能夠幫助校正排名的準確度</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28</a:t>
            </a:fld>
            <a:endParaRPr lang="zh-TW" altLang="en-US"/>
          </a:p>
        </p:txBody>
      </p:sp>
    </p:spTree>
    <p:extLst>
      <p:ext uri="{BB962C8B-B14F-4D97-AF65-F5344CB8AC3E}">
        <p14:creationId xmlns:p14="http://schemas.microsoft.com/office/powerpoint/2010/main" val="3922367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測試結果以將評論分數與按讚數進行方法三的正規化後的表現最優</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因此對</a:t>
            </a:r>
            <a:r>
              <a:rPr lang="en-US" altLang="zh-TW" sz="1200" kern="1200" dirty="0" smtClean="0">
                <a:solidFill>
                  <a:schemeClr val="tx1"/>
                </a:solidFill>
                <a:effectLst/>
                <a:latin typeface="+mn-lt"/>
                <a:ea typeface="+mn-ea"/>
                <a:cs typeface="+mn-cs"/>
              </a:rPr>
              <a:t>3.2.2.3</a:t>
            </a:r>
            <a:r>
              <a:rPr lang="zh-TW" altLang="zh-TW" sz="1200" kern="1200" dirty="0" smtClean="0">
                <a:solidFill>
                  <a:schemeClr val="tx1"/>
                </a:solidFill>
                <a:effectLst/>
                <a:latin typeface="+mn-lt"/>
                <a:ea typeface="+mn-ea"/>
                <a:cs typeface="+mn-cs"/>
              </a:rPr>
              <a:t>節的公式一做正規化調整。</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29</a:t>
            </a:fld>
            <a:endParaRPr lang="zh-TW" altLang="en-US"/>
          </a:p>
        </p:txBody>
      </p:sp>
    </p:spTree>
    <p:extLst>
      <p:ext uri="{BB962C8B-B14F-4D97-AF65-F5344CB8AC3E}">
        <p14:creationId xmlns:p14="http://schemas.microsoft.com/office/powerpoint/2010/main" val="373285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假設今天我想要找一間很有名</a:t>
            </a:r>
            <a:r>
              <a:rPr lang="zh-TW" altLang="en-US" dirty="0" smtClean="0"/>
              <a:t>的台北牛肉麵</a:t>
            </a:r>
            <a:r>
              <a:rPr lang="zh-TW" altLang="en-US" dirty="0" smtClean="0"/>
              <a:t>店，大家的第一直覺可能會去</a:t>
            </a:r>
            <a:r>
              <a:rPr lang="en-US" altLang="zh-TW" dirty="0" smtClean="0"/>
              <a:t>Google </a:t>
            </a:r>
            <a:r>
              <a:rPr lang="zh-TW" altLang="en-US" dirty="0" smtClean="0"/>
              <a:t>評論上找餐廳</a:t>
            </a:r>
            <a:r>
              <a:rPr lang="zh-TW" altLang="en-US" dirty="0" smtClean="0"/>
              <a:t>，可是這麼多的店家要怎麼選？</a:t>
            </a:r>
            <a:endParaRPr lang="en-US" altLang="zh-TW" dirty="0" smtClean="0"/>
          </a:p>
          <a:p>
            <a:r>
              <a:rPr lang="zh-TW" altLang="en-US" dirty="0" smtClean="0"/>
              <a:t>如果有好的餐飲評分機制，我們就可以快速的選到一間大家都推薦的餐廳</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a:t>
            </a:fld>
            <a:endParaRPr lang="zh-TW" altLang="en-US"/>
          </a:p>
        </p:txBody>
      </p:sp>
    </p:spTree>
    <p:extLst>
      <p:ext uri="{BB962C8B-B14F-4D97-AF65-F5344CB8AC3E}">
        <p14:creationId xmlns:p14="http://schemas.microsoft.com/office/powerpoint/2010/main" val="878451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找出未被辨識出的情緒詞、也從</a:t>
            </a:r>
            <a:r>
              <a:rPr lang="en-US" altLang="zh-TW" dirty="0" smtClean="0"/>
              <a:t>google</a:t>
            </a:r>
            <a:r>
              <a:rPr lang="zh-TW" altLang="en-US" dirty="0" smtClean="0"/>
              <a:t>評論中蒐集更多情緒詞</a:t>
            </a:r>
            <a:endParaRPr lang="en-US" altLang="zh-TW" dirty="0" smtClean="0"/>
          </a:p>
          <a:p>
            <a:r>
              <a:rPr lang="zh-TW" altLang="en-US" sz="1200" kern="1200" dirty="0" smtClean="0">
                <a:solidFill>
                  <a:schemeClr val="tx1"/>
                </a:solidFill>
                <a:effectLst/>
                <a:latin typeface="+mn-lt"/>
                <a:ea typeface="+mn-ea"/>
                <a:cs typeface="+mn-cs"/>
              </a:rPr>
              <a:t>最後總共人工標記出</a:t>
            </a:r>
            <a:r>
              <a:rPr lang="en-US" altLang="zh-TW" sz="1200" dirty="0" smtClean="0">
                <a:latin typeface="Times New Roman" panose="02020603050405020304" pitchFamily="18" charset="0"/>
                <a:ea typeface="標楷體" panose="03000509000000000000" pitchFamily="65" charset="-120"/>
              </a:rPr>
              <a:t>903</a:t>
            </a:r>
            <a:r>
              <a:rPr lang="zh-TW" altLang="en-US" sz="1200" dirty="0" smtClean="0">
                <a:latin typeface="Times New Roman" panose="02020603050405020304" pitchFamily="18" charset="0"/>
                <a:ea typeface="標楷體" panose="03000509000000000000" pitchFamily="65" charset="-120"/>
              </a:rPr>
              <a:t>個未被包含在原始評論的情緒詞</a:t>
            </a:r>
            <a:endParaRPr lang="en-US" altLang="zh-TW" sz="1200" dirty="0" smtClean="0">
              <a:latin typeface="Times New Roman" panose="02020603050405020304" pitchFamily="18" charset="0"/>
              <a:ea typeface="標楷體" panose="03000509000000000000" pitchFamily="65" charset="-120"/>
            </a:endParaRPr>
          </a:p>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情緒分數給定方式：</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mn-lt"/>
                <a:ea typeface="+mn-ea"/>
                <a:cs typeface="+mn-cs"/>
              </a:rPr>
              <a:t>若為正面情緒詞則將情緒分數從</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開始累計到</a:t>
            </a:r>
            <a:r>
              <a:rPr lang="en-US" altLang="zh-TW" sz="1200" kern="1200" dirty="0" smtClean="0">
                <a:solidFill>
                  <a:schemeClr val="tx1"/>
                </a:solidFill>
                <a:effectLst/>
                <a:latin typeface="+mn-lt"/>
                <a:ea typeface="+mn-ea"/>
                <a:cs typeface="+mn-cs"/>
              </a:rPr>
              <a:t>10</a:t>
            </a:r>
            <a:r>
              <a:rPr lang="zh-TW" altLang="zh-TW" sz="1200" kern="1200" dirty="0" smtClean="0">
                <a:solidFill>
                  <a:schemeClr val="tx1"/>
                </a:solidFill>
                <a:effectLst/>
                <a:latin typeface="+mn-lt"/>
                <a:ea typeface="+mn-ea"/>
                <a:cs typeface="+mn-cs"/>
              </a:rPr>
              <a:t>，負面情緒詞則是情緒分數從</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開始累計到負</a:t>
            </a:r>
            <a:r>
              <a:rPr lang="en-US" altLang="zh-TW" sz="1200" kern="1200" dirty="0" smtClean="0">
                <a:solidFill>
                  <a:schemeClr val="tx1"/>
                </a:solidFill>
                <a:effectLst/>
                <a:latin typeface="+mn-lt"/>
                <a:ea typeface="+mn-ea"/>
                <a:cs typeface="+mn-cs"/>
              </a:rPr>
              <a:t>10</a:t>
            </a:r>
            <a:r>
              <a:rPr lang="zh-TW" altLang="zh-TW" sz="1200" kern="1200" dirty="0" smtClean="0">
                <a:solidFill>
                  <a:schemeClr val="tx1"/>
                </a:solidFill>
                <a:effectLst/>
                <a:latin typeface="+mn-lt"/>
                <a:ea typeface="+mn-ea"/>
                <a:cs typeface="+mn-cs"/>
              </a:rPr>
              <a:t>，觀測</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的變化，若平均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有變小且每個餐飲種類的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增加或降低的幅度不超過</a:t>
            </a:r>
            <a:r>
              <a:rPr lang="en-US" altLang="zh-TW" sz="1200" kern="1200" dirty="0" smtClean="0">
                <a:solidFill>
                  <a:schemeClr val="tx1"/>
                </a:solidFill>
                <a:effectLst/>
                <a:latin typeface="+mn-lt"/>
                <a:ea typeface="+mn-ea"/>
                <a:cs typeface="+mn-cs"/>
              </a:rPr>
              <a:t>0.1</a:t>
            </a:r>
            <a:r>
              <a:rPr lang="zh-TW" altLang="zh-TW" sz="1200" kern="1200" dirty="0" smtClean="0">
                <a:solidFill>
                  <a:schemeClr val="tx1"/>
                </a:solidFill>
                <a:effectLst/>
                <a:latin typeface="+mn-lt"/>
                <a:ea typeface="+mn-ea"/>
                <a:cs typeface="+mn-cs"/>
              </a:rPr>
              <a:t>，則把當下的分數指定為此情緒詞彙的情緒分數，並加入人工判斷各情緒詞情緒程度，例如：賦予高強度的情緒詞彙較高的分數。</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在加入這些人工標記的情緒詞彙以及透過本研究之情緒分數計算方式之後，可發現各餐飲種類的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均能夠成功調降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如表</a:t>
            </a:r>
            <a:r>
              <a:rPr lang="en-US" altLang="zh-TW" sz="1200" kern="1200" dirty="0" smtClean="0">
                <a:solidFill>
                  <a:schemeClr val="tx1"/>
                </a:solidFill>
                <a:effectLst/>
                <a:latin typeface="+mn-lt"/>
                <a:ea typeface="+mn-ea"/>
                <a:cs typeface="+mn-cs"/>
              </a:rPr>
              <a:t>8)</a:t>
            </a:r>
            <a:r>
              <a:rPr lang="zh-TW" altLang="zh-TW" sz="1200" kern="1200" dirty="0" smtClean="0">
                <a:solidFill>
                  <a:schemeClr val="tx1"/>
                </a:solidFill>
                <a:effectLst/>
                <a:latin typeface="+mn-lt"/>
                <a:ea typeface="+mn-ea"/>
                <a:cs typeface="+mn-cs"/>
              </a:rPr>
              <a:t>，意味著計算出的排名也愈趨於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美食誌的標準排名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大眾心目中的排名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30</a:t>
            </a:fld>
            <a:endParaRPr lang="zh-TW" altLang="en-US"/>
          </a:p>
        </p:txBody>
      </p:sp>
    </p:spTree>
    <p:extLst>
      <p:ext uri="{BB962C8B-B14F-4D97-AF65-F5344CB8AC3E}">
        <p14:creationId xmlns:p14="http://schemas.microsoft.com/office/powerpoint/2010/main" val="1267228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之後將此參數組合套用於測試資料驗證模型準確度</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固定另外兩個</a:t>
            </a:r>
            <a:r>
              <a:rPr lang="en-US" altLang="zh-TW" sz="1200" kern="1200" dirty="0" smtClean="0">
                <a:solidFill>
                  <a:schemeClr val="tx1"/>
                </a:solidFill>
                <a:effectLst/>
                <a:latin typeface="+mn-lt"/>
                <a:ea typeface="+mn-ea"/>
                <a:cs typeface="+mn-cs"/>
              </a:rPr>
              <a:t>w2,w3</a:t>
            </a:r>
            <a:r>
              <a:rPr lang="zh-TW" altLang="zh-TW" sz="1200" kern="1200" dirty="0" smtClean="0">
                <a:solidFill>
                  <a:schemeClr val="tx1"/>
                </a:solidFill>
                <a:effectLst/>
                <a:latin typeface="+mn-lt"/>
                <a:ea typeface="+mn-ea"/>
                <a:cs typeface="+mn-cs"/>
              </a:rPr>
              <a:t>參數為</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後觀察調整</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對八種訓練資料平均的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變化，可觀察到當</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時平均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為最小，而因</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為</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時會將情緒詞彙分數都轉為</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為負值時會將正向情緒詞分數轉為負向分數，故</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僅從</a:t>
            </a:r>
            <a:r>
              <a:rPr lang="en-US" altLang="zh-TW" sz="1200" kern="1200" dirty="0" smtClean="0">
                <a:solidFill>
                  <a:schemeClr val="tx1"/>
                </a:solidFill>
                <a:effectLst/>
                <a:latin typeface="+mn-lt"/>
                <a:ea typeface="+mn-ea"/>
                <a:cs typeface="+mn-cs"/>
              </a:rPr>
              <a:t>0.1</a:t>
            </a:r>
            <a:r>
              <a:rPr lang="zh-TW" altLang="zh-TW" sz="1200" kern="1200" dirty="0" smtClean="0">
                <a:solidFill>
                  <a:schemeClr val="tx1"/>
                </a:solidFill>
                <a:effectLst/>
                <a:latin typeface="+mn-lt"/>
                <a:ea typeface="+mn-ea"/>
                <a:cs typeface="+mn-cs"/>
              </a:rPr>
              <a:t>開始調整，以此方法反覆測得</a:t>
            </a:r>
            <a:r>
              <a:rPr lang="en-US" altLang="zh-TW" sz="1200" kern="1200" dirty="0" smtClean="0">
                <a:solidFill>
                  <a:schemeClr val="tx1"/>
                </a:solidFill>
                <a:effectLst/>
                <a:latin typeface="+mn-lt"/>
                <a:ea typeface="+mn-ea"/>
                <a:cs typeface="+mn-cs"/>
              </a:rPr>
              <a:t>w2,w3</a:t>
            </a:r>
            <a:r>
              <a:rPr lang="zh-TW" altLang="zh-TW" sz="1200" kern="1200" dirty="0" smtClean="0">
                <a:solidFill>
                  <a:schemeClr val="tx1"/>
                </a:solidFill>
                <a:effectLst/>
                <a:latin typeface="+mn-lt"/>
                <a:ea typeface="+mn-ea"/>
                <a:cs typeface="+mn-cs"/>
              </a:rPr>
              <a:t>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時平均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為最小，因此以此組參數對未分析過評論的測試資料</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31</a:t>
            </a:fld>
            <a:endParaRPr lang="zh-TW" altLang="en-US"/>
          </a:p>
        </p:txBody>
      </p:sp>
    </p:spTree>
    <p:extLst>
      <p:ext uri="{BB962C8B-B14F-4D97-AF65-F5344CB8AC3E}">
        <p14:creationId xmlns:p14="http://schemas.microsoft.com/office/powerpoint/2010/main" val="16189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最後測得</a:t>
            </a:r>
            <a:r>
              <a:rPr lang="zh-TW" altLang="zh-TW" sz="1200" kern="1200" dirty="0" smtClean="0">
                <a:solidFill>
                  <a:schemeClr val="tx1"/>
                </a:solidFill>
                <a:effectLst/>
                <a:latin typeface="+mn-lt"/>
                <a:ea typeface="+mn-ea"/>
                <a:cs typeface="+mn-cs"/>
              </a:rPr>
              <a:t>冰品和韓式料理的評估指標均優於</a:t>
            </a:r>
            <a:r>
              <a:rPr lang="en-US" altLang="zh-TW" sz="1200" kern="1200" dirty="0" smtClean="0">
                <a:solidFill>
                  <a:schemeClr val="tx1"/>
                </a:solidFill>
                <a:effectLst/>
                <a:latin typeface="+mn-lt"/>
                <a:ea typeface="+mn-ea"/>
                <a:cs typeface="+mn-cs"/>
              </a:rPr>
              <a:t>Baseline</a:t>
            </a:r>
            <a:r>
              <a:rPr lang="en-US" altLang="zh-TW" sz="1200" kern="1200" baseline="0" dirty="0" smtClean="0">
                <a:solidFill>
                  <a:schemeClr val="tx1"/>
                </a:solidFill>
                <a:effectLst/>
                <a:latin typeface="+mn-lt"/>
                <a:ea typeface="+mn-ea"/>
                <a:cs typeface="+mn-cs"/>
              </a:rPr>
              <a:t> 0.5</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32</a:t>
            </a:fld>
            <a:endParaRPr lang="zh-TW" altLang="en-US"/>
          </a:p>
        </p:txBody>
      </p:sp>
    </p:spTree>
    <p:extLst>
      <p:ext uri="{BB962C8B-B14F-4D97-AF65-F5344CB8AC3E}">
        <p14:creationId xmlns:p14="http://schemas.microsoft.com/office/powerpoint/2010/main" val="2038417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本研究共收集十種餐飲種類的資料，所以可以輪流將每一種資料當作測試資料，其餘九種資料作為訓練資料，最後將十次的驗證結果取平均，即為十折交叉驗證的模型驗證結果。</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33</a:t>
            </a:fld>
            <a:endParaRPr lang="zh-TW" altLang="en-US"/>
          </a:p>
        </p:txBody>
      </p:sp>
    </p:spTree>
    <p:extLst>
      <p:ext uri="{BB962C8B-B14F-4D97-AF65-F5344CB8AC3E}">
        <p14:creationId xmlns:p14="http://schemas.microsoft.com/office/powerpoint/2010/main" val="807677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而本研究的目的是要在眾多餐廳中，預測出符合大眾心中喜好的餐廳排行，如：</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美食誌餐廳排行，因此除了預測出與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餐廳排行榜類似的相對排名之外，應能夠在十間以上的餐廳中，選中</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餐廳，且排名需與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美食誌類似，故本研究進行第二種實驗驗證方式</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餐廳以外且同樣知名的其他店家加入預測排名的計算過程</a:t>
            </a:r>
            <a:endParaRPr lang="en-US" altLang="zh-TW" sz="1200" kern="1200" dirty="0" smtClean="0">
              <a:solidFill>
                <a:schemeClr val="tx1"/>
              </a:solidFill>
              <a:effectLst/>
              <a:latin typeface="+mn-lt"/>
              <a:ea typeface="+mn-ea"/>
              <a:cs typeface="+mn-cs"/>
            </a:endParaRP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而依據本研究觀察</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餐廳在</a:t>
            </a:r>
            <a:r>
              <a:rPr lang="en-US" altLang="zh-TW" sz="1200" kern="1200" dirty="0" smtClean="0">
                <a:solidFill>
                  <a:schemeClr val="tx1"/>
                </a:solidFill>
                <a:effectLst/>
                <a:latin typeface="+mn-lt"/>
                <a:ea typeface="+mn-ea"/>
                <a:cs typeface="+mn-cs"/>
              </a:rPr>
              <a:t>google</a:t>
            </a:r>
            <a:r>
              <a:rPr lang="zh-TW" altLang="zh-TW" sz="1200" kern="1200" dirty="0" smtClean="0">
                <a:solidFill>
                  <a:schemeClr val="tx1"/>
                </a:solidFill>
                <a:effectLst/>
                <a:latin typeface="+mn-lt"/>
                <a:ea typeface="+mn-ea"/>
                <a:cs typeface="+mn-cs"/>
              </a:rPr>
              <a:t>評論中通常都具有</a:t>
            </a:r>
            <a:r>
              <a:rPr lang="en-US" altLang="zh-TW" sz="1200" kern="1200" dirty="0" smtClean="0">
                <a:solidFill>
                  <a:schemeClr val="tx1"/>
                </a:solidFill>
                <a:effectLst/>
                <a:latin typeface="+mn-lt"/>
                <a:ea typeface="+mn-ea"/>
                <a:cs typeface="+mn-cs"/>
              </a:rPr>
              <a:t>1000</a:t>
            </a:r>
            <a:r>
              <a:rPr lang="zh-TW" altLang="zh-TW" sz="1200" kern="1200" dirty="0" smtClean="0">
                <a:solidFill>
                  <a:schemeClr val="tx1"/>
                </a:solidFill>
                <a:effectLst/>
                <a:latin typeface="+mn-lt"/>
                <a:ea typeface="+mn-ea"/>
                <a:cs typeface="+mn-cs"/>
              </a:rPr>
              <a:t>則以上的評論以及</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以上的評分，故本研究以此標準</a:t>
            </a:r>
            <a:r>
              <a:rPr lang="en-US" altLang="zh-TW" sz="1200" kern="1200" dirty="0" smtClean="0">
                <a:solidFill>
                  <a:schemeClr val="tx1"/>
                </a:solidFill>
                <a:effectLst/>
                <a:latin typeface="+mn-lt"/>
                <a:ea typeface="+mn-ea"/>
                <a:cs typeface="+mn-cs"/>
              </a:rPr>
              <a:t>(1000</a:t>
            </a:r>
            <a:r>
              <a:rPr lang="zh-TW" altLang="zh-TW" sz="1200" kern="1200" dirty="0" smtClean="0">
                <a:solidFill>
                  <a:schemeClr val="tx1"/>
                </a:solidFill>
                <a:effectLst/>
                <a:latin typeface="+mn-lt"/>
                <a:ea typeface="+mn-ea"/>
                <a:cs typeface="+mn-cs"/>
              </a:rPr>
              <a:t>則左右的評論且</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以上的評分</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從</a:t>
            </a:r>
            <a:r>
              <a:rPr lang="en-US" altLang="zh-TW" sz="1200" kern="1200" dirty="0" smtClean="0">
                <a:solidFill>
                  <a:schemeClr val="tx1"/>
                </a:solidFill>
                <a:effectLst/>
                <a:latin typeface="+mn-lt"/>
                <a:ea typeface="+mn-ea"/>
                <a:cs typeface="+mn-cs"/>
              </a:rPr>
              <a:t>google</a:t>
            </a:r>
            <a:r>
              <a:rPr lang="zh-TW" altLang="zh-TW" sz="1200" kern="1200" dirty="0" smtClean="0">
                <a:solidFill>
                  <a:schemeClr val="tx1"/>
                </a:solidFill>
                <a:effectLst/>
                <a:latin typeface="+mn-lt"/>
                <a:ea typeface="+mn-ea"/>
                <a:cs typeface="+mn-cs"/>
              </a:rPr>
              <a:t>評論中挑選知名的十五間不重複店家，與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餐廳共</a:t>
            </a:r>
            <a:r>
              <a:rPr lang="en-US" altLang="zh-TW" sz="1200" kern="1200" dirty="0" smtClean="0">
                <a:solidFill>
                  <a:schemeClr val="tx1"/>
                </a:solidFill>
                <a:effectLst/>
                <a:latin typeface="+mn-lt"/>
                <a:ea typeface="+mn-ea"/>
                <a:cs typeface="+mn-cs"/>
              </a:rPr>
              <a:t>25</a:t>
            </a:r>
            <a:r>
              <a:rPr lang="zh-TW" altLang="zh-TW" sz="1200" kern="1200" dirty="0" smtClean="0">
                <a:solidFill>
                  <a:schemeClr val="tx1"/>
                </a:solidFill>
                <a:effectLst/>
                <a:latin typeface="+mn-lt"/>
                <a:ea typeface="+mn-ea"/>
                <a:cs typeface="+mn-cs"/>
              </a:rPr>
              <a:t>間餐廳計算排名。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由結果中可發現雖然第五名、第八名、第十名被預測錯誤，由其他知名店家所取代，但是其他七名的排名預測仍能夠趨近於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美食誌的排行，且研究發現本研究預測為第一名的店家，其大部分評論內容都較豐富，情緒詞使用量較多，可見其在</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上的人氣度固然很高，因此雖不在</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美食誌的排行之中，但在一定程度上仍屬大眾心中十分喜好的店家之一。</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34</a:t>
            </a:fld>
            <a:endParaRPr lang="zh-TW" altLang="en-US"/>
          </a:p>
        </p:txBody>
      </p:sp>
    </p:spTree>
    <p:extLst>
      <p:ext uri="{BB962C8B-B14F-4D97-AF65-F5344CB8AC3E}">
        <p14:creationId xmlns:p14="http://schemas.microsoft.com/office/powerpoint/2010/main" val="4149226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沿用前一節線性規劃之餐飲評分機制的資料前處理結果進行特徵工程</a:t>
            </a:r>
            <a:r>
              <a:rPr lang="en-US" altLang="zh-TW" sz="1200" kern="1200" dirty="0" smtClean="0">
                <a:solidFill>
                  <a:schemeClr val="tx1"/>
                </a:solidFill>
                <a:effectLst/>
                <a:latin typeface="+mn-lt"/>
                <a:ea typeface="+mn-ea"/>
                <a:cs typeface="+mn-cs"/>
              </a:rPr>
              <a:t>(feature engineering)</a:t>
            </a:r>
            <a:r>
              <a:rPr lang="zh-TW" altLang="en-US" sz="1200" kern="1200" dirty="0" smtClean="0">
                <a:solidFill>
                  <a:schemeClr val="tx1"/>
                </a:solidFill>
                <a:effectLst/>
                <a:latin typeface="+mn-lt"/>
                <a:ea typeface="+mn-ea"/>
                <a:cs typeface="+mn-cs"/>
              </a:rPr>
              <a:t>，之後利用這些</a:t>
            </a:r>
            <a:r>
              <a:rPr lang="zh-TW" altLang="zh-TW" sz="1200" kern="1200" dirty="0" smtClean="0">
                <a:solidFill>
                  <a:schemeClr val="tx1"/>
                </a:solidFill>
                <a:effectLst/>
                <a:latin typeface="+mn-lt"/>
                <a:ea typeface="+mn-ea"/>
                <a:cs typeface="+mn-cs"/>
              </a:rPr>
              <a:t>特徵進行模型訓練與排名結果預測</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以一則評論作為單筆訓練資料，此評論所屬的店家排名作為訓練資料的標籤</a:t>
            </a:r>
            <a:r>
              <a:rPr lang="en-US" altLang="zh-TW" sz="1200" kern="1200" dirty="0" smtClean="0">
                <a:solidFill>
                  <a:schemeClr val="tx1"/>
                </a:solidFill>
                <a:effectLst/>
                <a:latin typeface="+mn-lt"/>
                <a:ea typeface="+mn-ea"/>
                <a:cs typeface="+mn-cs"/>
              </a:rPr>
              <a:t>(label)</a:t>
            </a:r>
            <a:r>
              <a:rPr lang="zh-TW" altLang="zh-TW" sz="1200" kern="1200" dirty="0" smtClean="0">
                <a:solidFill>
                  <a:schemeClr val="tx1"/>
                </a:solidFill>
                <a:effectLst/>
                <a:latin typeface="+mn-lt"/>
                <a:ea typeface="+mn-ea"/>
                <a:cs typeface="+mn-cs"/>
              </a:rPr>
              <a:t>，共</a:t>
            </a:r>
            <a:r>
              <a:rPr lang="en-US" altLang="zh-TW" sz="1200" kern="1200" dirty="0" smtClean="0">
                <a:solidFill>
                  <a:schemeClr val="tx1"/>
                </a:solidFill>
                <a:effectLst/>
                <a:latin typeface="+mn-lt"/>
                <a:ea typeface="+mn-ea"/>
                <a:cs typeface="+mn-cs"/>
              </a:rPr>
              <a:t>10408</a:t>
            </a:r>
            <a:r>
              <a:rPr lang="zh-TW" altLang="zh-TW" sz="1200" kern="1200" dirty="0" smtClean="0">
                <a:solidFill>
                  <a:schemeClr val="tx1"/>
                </a:solidFill>
                <a:effectLst/>
                <a:latin typeface="+mn-lt"/>
                <a:ea typeface="+mn-ea"/>
                <a:cs typeface="+mn-cs"/>
              </a:rPr>
              <a:t>筆資料，進行多分類的監督式學習</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35</a:t>
            </a:fld>
            <a:endParaRPr lang="zh-TW" altLang="en-US"/>
          </a:p>
        </p:txBody>
      </p:sp>
    </p:spTree>
    <p:extLst>
      <p:ext uri="{BB962C8B-B14F-4D97-AF65-F5344CB8AC3E}">
        <p14:creationId xmlns:p14="http://schemas.microsoft.com/office/powerpoint/2010/main" val="2913848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可篩選出情緒詞數量平均值、中位數對預測準確度較有幫助，</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可見平均每則評論提及的情緒詞數量確實能夠一定程度地代表店家在大眾心中的排名，且情緒詞數量愈多，排名可能愈前面</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36</a:t>
            </a:fld>
            <a:endParaRPr lang="zh-TW" altLang="en-US"/>
          </a:p>
        </p:txBody>
      </p:sp>
    </p:spTree>
    <p:extLst>
      <p:ext uri="{BB962C8B-B14F-4D97-AF65-F5344CB8AC3E}">
        <p14:creationId xmlns:p14="http://schemas.microsoft.com/office/powerpoint/2010/main" val="1435629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沿用線性規劃法隨機挑選的八種餐飲種類</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義大利麵、牛肉麵、滷肉飯、咖哩料理、港式餐廳、韓式炸雞、牛排、鐵板燒</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作為訓練模型的資料，再以此模型預測其他兩種餐飲種類</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冰品、韓式料理</a:t>
            </a:r>
            <a:r>
              <a:rPr lang="en-US" altLang="zh-TW"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在實驗結果的部分，利用不同的分類模型，包含</a:t>
            </a:r>
            <a:r>
              <a:rPr lang="en-US" altLang="zh-TW" sz="1200" kern="1200" dirty="0" smtClean="0">
                <a:solidFill>
                  <a:schemeClr val="tx1"/>
                </a:solidFill>
                <a:effectLst/>
                <a:latin typeface="+mn-lt"/>
                <a:ea typeface="+mn-ea"/>
                <a:cs typeface="+mn-cs"/>
              </a:rPr>
              <a:t>SVM</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KNN</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Random Forest</a:t>
            </a:r>
            <a:r>
              <a:rPr lang="zh-TW" altLang="zh-TW" sz="1200" kern="1200" dirty="0" smtClean="0">
                <a:solidFill>
                  <a:schemeClr val="tx1"/>
                </a:solidFill>
                <a:effectLst/>
                <a:latin typeface="+mn-lt"/>
                <a:ea typeface="+mn-ea"/>
                <a:cs typeface="+mn-cs"/>
              </a:rPr>
              <a:t>與各模型的降維</a:t>
            </a:r>
            <a:r>
              <a:rPr lang="en-US" altLang="zh-TW" sz="1200" kern="1200" dirty="0" smtClean="0">
                <a:solidFill>
                  <a:schemeClr val="tx1"/>
                </a:solidFill>
                <a:effectLst/>
                <a:latin typeface="+mn-lt"/>
                <a:ea typeface="+mn-ea"/>
                <a:cs typeface="+mn-cs"/>
              </a:rPr>
              <a:t>(PCA)</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可發現不論以何種模型預測冰品的排名，其結果都不如隨機猜測排名</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mse</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，但在韓式料理中，各模型的排名預測均優於</a:t>
            </a:r>
            <a:r>
              <a:rPr lang="en-US" altLang="zh-TW" sz="1200" kern="1200" dirty="0" smtClean="0">
                <a:solidFill>
                  <a:schemeClr val="tx1"/>
                </a:solidFill>
                <a:effectLst/>
                <a:latin typeface="+mn-lt"/>
                <a:ea typeface="+mn-ea"/>
                <a:cs typeface="+mn-cs"/>
              </a:rPr>
              <a:t>baseline(</a:t>
            </a:r>
            <a:r>
              <a:rPr lang="en-US" altLang="zh-TW" sz="1200" kern="1200" dirty="0" err="1" smtClean="0">
                <a:solidFill>
                  <a:schemeClr val="tx1"/>
                </a:solidFill>
                <a:effectLst/>
                <a:latin typeface="+mn-lt"/>
                <a:ea typeface="+mn-ea"/>
                <a:cs typeface="+mn-cs"/>
              </a:rPr>
              <a:t>mse</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，又以隨機森林</a:t>
            </a:r>
            <a:r>
              <a:rPr lang="en-US" altLang="zh-TW" sz="1200" kern="1200" dirty="0" smtClean="0">
                <a:solidFill>
                  <a:schemeClr val="tx1"/>
                </a:solidFill>
                <a:effectLst/>
                <a:latin typeface="+mn-lt"/>
                <a:ea typeface="+mn-ea"/>
                <a:cs typeface="+mn-cs"/>
              </a:rPr>
              <a:t>(Random Forest)</a:t>
            </a:r>
            <a:r>
              <a:rPr lang="zh-TW" altLang="zh-TW" sz="1200" kern="1200" dirty="0" smtClean="0">
                <a:solidFill>
                  <a:schemeClr val="tx1"/>
                </a:solidFill>
                <a:effectLst/>
                <a:latin typeface="+mn-lt"/>
                <a:ea typeface="+mn-ea"/>
                <a:cs typeface="+mn-cs"/>
              </a:rPr>
              <a:t>的效過相對最好。</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37</a:t>
            </a:fld>
            <a:endParaRPr lang="zh-TW" altLang="en-US"/>
          </a:p>
        </p:txBody>
      </p:sp>
    </p:spTree>
    <p:extLst>
      <p:ext uri="{BB962C8B-B14F-4D97-AF65-F5344CB8AC3E}">
        <p14:creationId xmlns:p14="http://schemas.microsoft.com/office/powerpoint/2010/main" val="21172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以平均方式計算出的排名較無法有效預測</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美食誌的排名，在韓式料理的預測結果中，則僅有三間較類似於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探討預測不夠準確的原因，研究發現</a:t>
            </a:r>
            <a:r>
              <a:rPr lang="zh-TW" altLang="en-US" sz="1200" kern="1200" dirty="0" smtClean="0">
                <a:solidFill>
                  <a:schemeClr val="tx1"/>
                </a:solidFill>
                <a:effectLst/>
                <a:latin typeface="+mn-lt"/>
                <a:ea typeface="+mn-ea"/>
                <a:cs typeface="+mn-cs"/>
              </a:rPr>
              <a:t>預測歌手排名的過去文獻</a:t>
            </a:r>
            <a:r>
              <a:rPr lang="zh-TW" altLang="zh-TW" sz="1200" kern="1200" dirty="0" smtClean="0">
                <a:solidFill>
                  <a:schemeClr val="tx1"/>
                </a:solidFill>
                <a:effectLst/>
                <a:latin typeface="+mn-lt"/>
                <a:ea typeface="+mn-ea"/>
                <a:cs typeface="+mn-cs"/>
              </a:rPr>
              <a:t>至少</a:t>
            </a:r>
            <a:r>
              <a:rPr lang="zh-TW" altLang="en-US" sz="1200" kern="1200" dirty="0" smtClean="0">
                <a:solidFill>
                  <a:schemeClr val="tx1"/>
                </a:solidFill>
                <a:effectLst/>
                <a:latin typeface="+mn-lt"/>
                <a:ea typeface="+mn-ea"/>
                <a:cs typeface="+mn-cs"/>
              </a:rPr>
              <a:t>利用</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個特徵值，且找到與決賽排名之相關係數超過</a:t>
            </a:r>
            <a:r>
              <a:rPr lang="en-US" altLang="zh-TW" sz="1200" kern="1200" dirty="0" smtClean="0">
                <a:solidFill>
                  <a:schemeClr val="tx1"/>
                </a:solidFill>
                <a:effectLst/>
                <a:latin typeface="+mn-lt"/>
                <a:ea typeface="+mn-ea"/>
                <a:cs typeface="+mn-cs"/>
              </a:rPr>
              <a:t>0.7</a:t>
            </a:r>
            <a:r>
              <a:rPr lang="zh-TW" altLang="zh-TW" sz="1200" kern="1200" dirty="0" smtClean="0">
                <a:solidFill>
                  <a:schemeClr val="tx1"/>
                </a:solidFill>
                <a:effectLst/>
                <a:latin typeface="+mn-lt"/>
                <a:ea typeface="+mn-ea"/>
                <a:cs typeface="+mn-cs"/>
              </a:rPr>
              <a:t>的兩項特徵值</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，然而，反觀本研究的機器學習分類法，因</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可提供的分析資料有限，僅能找出九個特徵值，且未能找到與排名非常相關的特徵值</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，故較難以準確預測</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美食誌的排行榜。</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38</a:t>
            </a:fld>
            <a:endParaRPr lang="zh-TW" altLang="en-US"/>
          </a:p>
        </p:txBody>
      </p:sp>
    </p:spTree>
    <p:extLst>
      <p:ext uri="{BB962C8B-B14F-4D97-AF65-F5344CB8AC3E}">
        <p14:creationId xmlns:p14="http://schemas.microsoft.com/office/powerpoint/2010/main" val="230783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韓式料理：機器學習分類法較優，但是在加入其他</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間進行排名的時候，卻只有預測到三間的排名</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所以還是</a:t>
            </a:r>
            <a:r>
              <a:rPr lang="zh-TW" altLang="zh-TW" sz="1200" kern="1200" dirty="0" smtClean="0">
                <a:solidFill>
                  <a:schemeClr val="tx1"/>
                </a:solidFill>
                <a:effectLst/>
                <a:latin typeface="+mn-lt"/>
                <a:ea typeface="+mn-ea"/>
                <a:cs typeface="+mn-cs"/>
              </a:rPr>
              <a:t>以線性規劃法之餐飲評分機制的預測表現較</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zh-TW" sz="1200" kern="1200" dirty="0" smtClean="0">
                <a:solidFill>
                  <a:schemeClr val="tx1"/>
                </a:solidFill>
                <a:effectLst/>
                <a:latin typeface="+mn-lt"/>
                <a:ea typeface="+mn-ea"/>
                <a:cs typeface="+mn-cs"/>
              </a:rPr>
              <a:t>分類</a:t>
            </a:r>
            <a:r>
              <a:rPr lang="zh-TW" altLang="en-US" sz="1200" kern="1200" dirty="0" smtClean="0">
                <a:solidFill>
                  <a:schemeClr val="tx1"/>
                </a:solidFill>
                <a:effectLst/>
                <a:latin typeface="+mn-lt"/>
                <a:ea typeface="+mn-ea"/>
                <a:cs typeface="+mn-cs"/>
              </a:rPr>
              <a:t>模型</a:t>
            </a:r>
            <a:r>
              <a:rPr lang="zh-TW" altLang="zh-TW" sz="1200" kern="1200" dirty="0" smtClean="0">
                <a:solidFill>
                  <a:schemeClr val="tx1"/>
                </a:solidFill>
                <a:effectLst/>
                <a:latin typeface="+mn-lt"/>
                <a:ea typeface="+mn-ea"/>
                <a:cs typeface="+mn-cs"/>
              </a:rPr>
              <a:t>穩定</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39</a:t>
            </a:fld>
            <a:endParaRPr lang="zh-TW" altLang="en-US"/>
          </a:p>
        </p:txBody>
      </p:sp>
    </p:spTree>
    <p:extLst>
      <p:ext uri="{BB962C8B-B14F-4D97-AF65-F5344CB8AC3E}">
        <p14:creationId xmlns:p14="http://schemas.microsoft.com/office/powerpoint/2010/main" val="3485248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但是根據</a:t>
            </a:r>
            <a:r>
              <a:rPr lang="en-US" altLang="zh-TW" dirty="0" err="1" smtClean="0"/>
              <a:t>kaviya</a:t>
            </a:r>
            <a:r>
              <a:rPr lang="en-US" altLang="zh-TW" dirty="0" smtClean="0"/>
              <a:t> </a:t>
            </a:r>
            <a:r>
              <a:rPr lang="zh-TW" altLang="en-US" dirty="0" smtClean="0"/>
              <a:t>在</a:t>
            </a:r>
            <a:r>
              <a:rPr lang="en-US" altLang="zh-TW" dirty="0" smtClean="0"/>
              <a:t>2017</a:t>
            </a:r>
            <a:r>
              <a:rPr lang="zh-TW" altLang="en-US" dirty="0" smtClean="0"/>
              <a:t>年的調查，愈來愈多的店家會雇用行銷公司幫助他們在</a:t>
            </a:r>
            <a:r>
              <a:rPr lang="en-US" altLang="zh-TW" dirty="0" smtClean="0"/>
              <a:t>GOOGLE</a:t>
            </a:r>
            <a:r>
              <a:rPr lang="zh-TW" altLang="en-US" dirty="0" smtClean="0"/>
              <a:t>上擁有高評價和高評分，藉此吸引更多人造訪，</a:t>
            </a:r>
            <a:endParaRPr lang="en-US" altLang="zh-TW" dirty="0" smtClean="0"/>
          </a:p>
          <a:p>
            <a:r>
              <a:rPr lang="zh-TW" altLang="en-US" dirty="0" smtClean="0"/>
              <a:t>所以事實上我們無法直接透過</a:t>
            </a:r>
            <a:r>
              <a:rPr lang="en-US" altLang="zh-TW" dirty="0" smtClean="0"/>
              <a:t>google</a:t>
            </a:r>
            <a:r>
              <a:rPr lang="zh-TW" altLang="en-US" dirty="0" smtClean="0"/>
              <a:t>的高評分或高評價選到真正屬於大眾推薦的店家</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a:t>
            </a:fld>
            <a:endParaRPr lang="zh-TW" altLang="en-US"/>
          </a:p>
        </p:txBody>
      </p:sp>
    </p:spTree>
    <p:extLst>
      <p:ext uri="{BB962C8B-B14F-4D97-AF65-F5344CB8AC3E}">
        <p14:creationId xmlns:p14="http://schemas.microsoft.com/office/powerpoint/2010/main" val="3163714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rPr>
              <a:t>線性規劃法：</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研究發現增加情緒詞彙且情緒詞彙之間的情緒程度差異愈大，意即將不同程度的情緒詞彙之間的情緒分數差距擴大，愈可</a:t>
            </a:r>
            <a:r>
              <a:rPr lang="zh-TW" altLang="en-US" sz="1200" kern="1200" dirty="0" smtClean="0">
                <a:solidFill>
                  <a:schemeClr val="tx1"/>
                </a:solidFill>
                <a:effectLst/>
                <a:latin typeface="+mn-lt"/>
                <a:ea typeface="+mn-ea"/>
                <a:cs typeface="+mn-cs"/>
              </a:rPr>
              <a:t>能</a:t>
            </a:r>
            <a:r>
              <a:rPr lang="zh-TW" altLang="zh-TW" sz="1200" kern="1200" dirty="0" smtClean="0">
                <a:solidFill>
                  <a:schemeClr val="tx1"/>
                </a:solidFill>
                <a:effectLst/>
                <a:latin typeface="+mn-lt"/>
                <a:ea typeface="+mn-ea"/>
                <a:cs typeface="+mn-cs"/>
              </a:rPr>
              <a:t>增加排名準確度</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因為在加入</a:t>
            </a:r>
            <a:r>
              <a:rPr lang="zh-TW" altLang="zh-TW" sz="1200" kern="1200" dirty="0" smtClean="0">
                <a:solidFill>
                  <a:schemeClr val="tx1"/>
                </a:solidFill>
                <a:effectLst/>
                <a:latin typeface="+mn-lt"/>
                <a:ea typeface="+mn-ea"/>
                <a:cs typeface="+mn-cs"/>
              </a:rPr>
              <a:t>本研究人工標記之情緒詞</a:t>
            </a:r>
            <a:r>
              <a:rPr lang="zh-TW" altLang="en-US" sz="1200" kern="1200" dirty="0" smtClean="0">
                <a:solidFill>
                  <a:schemeClr val="tx1"/>
                </a:solidFill>
                <a:effectLst/>
                <a:latin typeface="+mn-lt"/>
                <a:ea typeface="+mn-ea"/>
                <a:cs typeface="+mn-cs"/>
              </a:rPr>
              <a:t>後各排名的預測誤差明顯降低，而人工標記的</a:t>
            </a:r>
            <a:r>
              <a:rPr lang="zh-TW" altLang="zh-TW" sz="1200" kern="1200" dirty="0" smtClean="0">
                <a:solidFill>
                  <a:schemeClr val="tx1"/>
                </a:solidFill>
                <a:effectLst/>
                <a:latin typeface="+mn-lt"/>
                <a:ea typeface="+mn-ea"/>
                <a:cs typeface="+mn-cs"/>
              </a:rPr>
              <a:t>情緒分數即為擴大至</a:t>
            </a:r>
            <a:r>
              <a:rPr lang="en-US" altLang="zh-TW" sz="1200" kern="1200" dirty="0" smtClean="0">
                <a:solidFill>
                  <a:schemeClr val="tx1"/>
                </a:solidFill>
                <a:effectLst/>
                <a:latin typeface="+mn-lt"/>
                <a:ea typeface="+mn-ea"/>
                <a:cs typeface="+mn-cs"/>
              </a:rPr>
              <a:t>[-10,10]</a:t>
            </a:r>
            <a:r>
              <a:rPr lang="zh-TW" altLang="zh-TW" sz="1200" kern="1200" dirty="0" smtClean="0">
                <a:solidFill>
                  <a:schemeClr val="tx1"/>
                </a:solidFill>
                <a:effectLst/>
                <a:latin typeface="+mn-lt"/>
                <a:ea typeface="+mn-ea"/>
                <a:cs typeface="+mn-cs"/>
              </a:rPr>
              <a:t>之間</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本研究也發現線性規劃法計算出的第一名，普遍每篇評論的內容都很豐富，使用到的情緒詞彙也隨之增加，僅有少數評論包含較少的文字，所以最後排名總分較高而列為第一名，反之，排名愈後面的店家平均每則評論的內容豐富度則隨之減少。故本研究推測第一名在某種程度上而言可算是人氣度較高，可以用許多正向情緒詞描述此店家所提供的餐點、環境或服務</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另一研究發現新排名可以趨於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美食誌的排名，可能原因在於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美食誌的排名是根據其用戶的打卡數決定，而新排名的分析資料來源亦來自於</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用戶的打卡貼文，共通點都是用戶實際到過商家用餐並打卡所留下的紀錄</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40</a:t>
            </a:fld>
            <a:endParaRPr lang="zh-TW" altLang="en-US"/>
          </a:p>
        </p:txBody>
      </p:sp>
    </p:spTree>
    <p:extLst>
      <p:ext uri="{BB962C8B-B14F-4D97-AF65-F5344CB8AC3E}">
        <p14:creationId xmlns:p14="http://schemas.microsoft.com/office/powerpoint/2010/main" val="263913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研究貢獻</a:t>
            </a:r>
            <a:endParaRPr lang="en-US" altLang="zh-TW" sz="1200" dirty="0" smtClean="0">
              <a:latin typeface="標楷體" panose="03000509000000000000" pitchFamily="65" charset="-120"/>
              <a:ea typeface="標楷體" panose="03000509000000000000" pitchFamily="65" charset="-12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標楷體" panose="03000509000000000000" pitchFamily="65" charset="-120"/>
                <a:ea typeface="標楷體" panose="03000509000000000000" pitchFamily="65" charset="-120"/>
              </a:rPr>
              <a:t>不需透過問卷調查或</a:t>
            </a:r>
            <a:r>
              <a:rPr lang="en-US" altLang="zh-TW" sz="1200" dirty="0" smtClean="0">
                <a:latin typeface="標楷體" panose="03000509000000000000" pitchFamily="65" charset="-120"/>
                <a:ea typeface="標楷體" panose="03000509000000000000" pitchFamily="65" charset="-120"/>
              </a:rPr>
              <a:t>menu</a:t>
            </a:r>
            <a:r>
              <a:rPr lang="zh-TW" altLang="en-US" sz="1200" dirty="0" smtClean="0">
                <a:latin typeface="標楷體" panose="03000509000000000000" pitchFamily="65" charset="-120"/>
                <a:ea typeface="標楷體" panose="03000509000000000000" pitchFamily="65" charset="-120"/>
              </a:rPr>
              <a:t>美食誌的排行，可隨時計算出趨於大眾心目中的餐廳排行</a:t>
            </a:r>
            <a:endParaRPr lang="en-US" altLang="zh-TW" sz="1200" dirty="0" smtClean="0">
              <a:latin typeface="標楷體" panose="03000509000000000000" pitchFamily="65" charset="-120"/>
              <a:ea typeface="標楷體" panose="03000509000000000000" pitchFamily="65" charset="-120"/>
            </a:endParaRPr>
          </a:p>
          <a:p>
            <a:pPr marL="171450" indent="-171450">
              <a:buFont typeface="Arial" panose="020B0604020202020204" pitchFamily="34" charset="0"/>
              <a:buChar char="•"/>
            </a:pPr>
            <a:r>
              <a:rPr lang="zh-TW" altLang="en-US" sz="1200" dirty="0" smtClean="0">
                <a:latin typeface="標楷體" panose="03000509000000000000" pitchFamily="65" charset="-120"/>
                <a:ea typeface="標楷體" panose="03000509000000000000" pitchFamily="65" charset="-120"/>
              </a:rPr>
              <a:t>對於</a:t>
            </a:r>
            <a:r>
              <a:rPr lang="en-US" altLang="zh-TW" sz="1200" dirty="0" smtClean="0">
                <a:latin typeface="標楷體" panose="03000509000000000000" pitchFamily="65" charset="-120"/>
                <a:ea typeface="標楷體" panose="03000509000000000000" pitchFamily="65" charset="-120"/>
              </a:rPr>
              <a:t>menu</a:t>
            </a:r>
            <a:r>
              <a:rPr lang="zh-TW" altLang="en-US" sz="1200" dirty="0" smtClean="0">
                <a:latin typeface="標楷體" panose="03000509000000000000" pitchFamily="65" charset="-120"/>
                <a:ea typeface="標楷體" panose="03000509000000000000" pitchFamily="65" charset="-120"/>
              </a:rPr>
              <a:t>美食誌而言，可以節省培養美食客的成本，不再需要蒐集美食客的資料，才能計算出排名</a:t>
            </a:r>
            <a:endParaRPr lang="en-US" altLang="zh-TW" sz="1200" dirty="0" smtClean="0">
              <a:latin typeface="標楷體" panose="03000509000000000000" pitchFamily="65" charset="-120"/>
              <a:ea typeface="標楷體" panose="03000509000000000000" pitchFamily="65" charset="-120"/>
            </a:endParaRPr>
          </a:p>
          <a:p>
            <a:pPr marL="171450" indent="-171450">
              <a:buFont typeface="Arial" panose="020B0604020202020204" pitchFamily="34" charset="0"/>
              <a:buChar char="•"/>
            </a:pPr>
            <a:r>
              <a:rPr lang="zh-TW" altLang="en-US" dirty="0" smtClean="0"/>
              <a:t>因應持續變化的網路語言，</a:t>
            </a:r>
            <a:r>
              <a:rPr lang="zh-TW" altLang="en-US" sz="1200" dirty="0" smtClean="0">
                <a:latin typeface="標楷體" panose="03000509000000000000" pitchFamily="65" charset="-120"/>
                <a:ea typeface="標楷體" panose="03000509000000000000" pitchFamily="65" charset="-120"/>
              </a:rPr>
              <a:t>擴充的情緒辭典</a:t>
            </a:r>
            <a:r>
              <a:rPr lang="zh-TW" altLang="en-US" dirty="0" smtClean="0"/>
              <a:t>可以更準確分析文字中所含有的情緒，</a:t>
            </a:r>
            <a:r>
              <a:rPr lang="zh-TW" altLang="en-US" sz="1200" kern="1200" dirty="0" smtClean="0">
                <a:solidFill>
                  <a:schemeClr val="tx1"/>
                </a:solidFill>
                <a:effectLst/>
                <a:latin typeface="+mn-lt"/>
                <a:ea typeface="+mn-ea"/>
                <a:cs typeface="+mn-cs"/>
              </a:rPr>
              <a:t>幫助</a:t>
            </a:r>
            <a:r>
              <a:rPr lang="zh-TW" altLang="zh-TW" sz="1200" kern="1200" dirty="0" smtClean="0">
                <a:solidFill>
                  <a:schemeClr val="tx1"/>
                </a:solidFill>
                <a:effectLst/>
                <a:latin typeface="+mn-lt"/>
                <a:ea typeface="+mn-ea"/>
                <a:cs typeface="+mn-cs"/>
              </a:rPr>
              <a:t>日後</a:t>
            </a:r>
            <a:r>
              <a:rPr lang="zh-TW" altLang="en-US" sz="1200" kern="1200" dirty="0" smtClean="0">
                <a:solidFill>
                  <a:schemeClr val="tx1"/>
                </a:solidFill>
                <a:effectLst/>
                <a:latin typeface="+mn-lt"/>
                <a:ea typeface="+mn-ea"/>
                <a:cs typeface="+mn-cs"/>
              </a:rPr>
              <a:t>情緒分析的研究</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未來展望</a:t>
            </a:r>
            <a:endParaRPr lang="en-US" altLang="zh-TW" sz="1200" dirty="0" smtClean="0">
              <a:solidFill>
                <a:srgbClr val="157E9F"/>
              </a:solidFill>
              <a:latin typeface="標楷體" panose="03000509000000000000" pitchFamily="65" charset="-120"/>
              <a:ea typeface="標楷體" panose="03000509000000000000" pitchFamily="65" charset="-12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solidFill>
                  <a:srgbClr val="157E9F"/>
                </a:solidFill>
                <a:latin typeface="標楷體" panose="03000509000000000000" pitchFamily="65" charset="-120"/>
                <a:ea typeface="標楷體" panose="03000509000000000000" pitchFamily="65" charset="-120"/>
              </a:rPr>
              <a:t>因為本研究目前僅以</a:t>
            </a:r>
            <a:r>
              <a:rPr lang="en-US" altLang="zh-TW" sz="1200" dirty="0" err="1" smtClean="0">
                <a:solidFill>
                  <a:srgbClr val="157E9F"/>
                </a:solidFill>
                <a:latin typeface="標楷體" panose="03000509000000000000" pitchFamily="65" charset="-120"/>
                <a:ea typeface="標楷體" panose="03000509000000000000" pitchFamily="65" charset="-120"/>
              </a:rPr>
              <a:t>instagram</a:t>
            </a:r>
            <a:r>
              <a:rPr lang="zh-TW" altLang="en-US" sz="1200" dirty="0" smtClean="0">
                <a:solidFill>
                  <a:srgbClr val="157E9F"/>
                </a:solidFill>
                <a:latin typeface="標楷體" panose="03000509000000000000" pitchFamily="65" charset="-120"/>
                <a:ea typeface="標楷體" panose="03000509000000000000" pitchFamily="65" charset="-120"/>
              </a:rPr>
              <a:t>的資料進行預測，如果未來能夠從各社群平台蒐集評論進行分析，也許可以再提升預測準確度</a:t>
            </a:r>
            <a:endParaRPr lang="en-US" altLang="zh-TW" sz="1200" dirty="0" smtClean="0">
              <a:solidFill>
                <a:srgbClr val="157E9F"/>
              </a:solidFill>
              <a:latin typeface="標楷體" panose="03000509000000000000" pitchFamily="65" charset="-120"/>
              <a:ea typeface="標楷體" panose="03000509000000000000" pitchFamily="65" charset="-12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solidFill>
                  <a:srgbClr val="157E9F"/>
                </a:solidFill>
                <a:latin typeface="標楷體" panose="03000509000000000000" pitchFamily="65" charset="-120"/>
                <a:ea typeface="標楷體" panose="03000509000000000000" pitchFamily="65" charset="-120"/>
              </a:rPr>
              <a:t>未來研究可試著尋找與</a:t>
            </a:r>
            <a:r>
              <a:rPr lang="en-US" altLang="zh-TW" sz="1200" dirty="0" smtClean="0">
                <a:solidFill>
                  <a:srgbClr val="157E9F"/>
                </a:solidFill>
                <a:latin typeface="標楷體" panose="03000509000000000000" pitchFamily="65" charset="-120"/>
                <a:ea typeface="標楷體" panose="03000509000000000000" pitchFamily="65" charset="-120"/>
              </a:rPr>
              <a:t>menu</a:t>
            </a:r>
            <a:r>
              <a:rPr lang="zh-TW" altLang="en-US" sz="1200" dirty="0" smtClean="0">
                <a:solidFill>
                  <a:srgbClr val="157E9F"/>
                </a:solidFill>
                <a:latin typeface="標楷體" panose="03000509000000000000" pitchFamily="65" charset="-120"/>
                <a:ea typeface="標楷體" panose="03000509000000000000" pitchFamily="65" charset="-120"/>
              </a:rPr>
              <a:t>美食誌類似具有公信力的其他知名機構，測試是否能更趨於其排名結果</a:t>
            </a:r>
            <a:endParaRPr lang="en-US" altLang="zh-TW" sz="1200" kern="1200" dirty="0" smtClean="0">
              <a:solidFill>
                <a:srgbClr val="157E9F"/>
              </a:solidFill>
              <a:effectLst/>
              <a:latin typeface="標楷體" panose="03000509000000000000" pitchFamily="65" charset="-12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42</a:t>
            </a:fld>
            <a:endParaRPr lang="zh-TW" altLang="en-US"/>
          </a:p>
        </p:txBody>
      </p:sp>
    </p:spTree>
    <p:extLst>
      <p:ext uri="{BB962C8B-B14F-4D97-AF65-F5344CB8AC3E}">
        <p14:creationId xmlns:p14="http://schemas.microsoft.com/office/powerpoint/2010/main" val="2928170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所以本研究的主要目的：</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 </a:t>
            </a:r>
            <a:r>
              <a:rPr lang="zh-TW" altLang="en-US" dirty="0" smtClean="0"/>
              <a:t>設計一套餐飲評分機制</a:t>
            </a:r>
            <a:r>
              <a:rPr lang="zh-TW" altLang="en-US" sz="1200" dirty="0" smtClean="0">
                <a:solidFill>
                  <a:schemeClr val="bg1"/>
                </a:solidFill>
              </a:rPr>
              <a:t>計算出符合大眾心中的餐廳排行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bg1"/>
                </a:solidFill>
              </a:rPr>
              <a:t>2. </a:t>
            </a:r>
            <a:r>
              <a:rPr lang="zh-TW" altLang="en-US" sz="1200" dirty="0" smtClean="0">
                <a:solidFill>
                  <a:schemeClr val="bg1"/>
                </a:solidFill>
              </a:rPr>
              <a:t>那實作方式是先找到公信力高的餐廳排行機構，將他公布的排名視做符合大眾心中的排行，</a:t>
            </a:r>
            <a:endParaRPr lang="en-US" altLang="zh-TW"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依據</a:t>
            </a:r>
            <a:r>
              <a:rPr lang="en-US" altLang="zh-TW" dirty="0" err="1" smtClean="0"/>
              <a:t>instagram</a:t>
            </a:r>
            <a:r>
              <a:rPr lang="zh-TW" altLang="en-US" dirty="0" smtClean="0"/>
              <a:t>的大眾評論預測出趨近於它的排名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5</a:t>
            </a:fld>
            <a:endParaRPr lang="zh-TW" altLang="en-US"/>
          </a:p>
        </p:txBody>
      </p:sp>
    </p:spTree>
    <p:extLst>
      <p:ext uri="{BB962C8B-B14F-4D97-AF65-F5344CB8AC3E}">
        <p14:creationId xmlns:p14="http://schemas.microsoft.com/office/powerpoint/2010/main" val="257570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而本研究是採用</a:t>
            </a:r>
            <a:r>
              <a:rPr lang="en-US" altLang="zh-TW" dirty="0" smtClean="0"/>
              <a:t>menu</a:t>
            </a:r>
            <a:r>
              <a:rPr lang="zh-TW" altLang="en-US" dirty="0" smtClean="0"/>
              <a:t>美食誌調查出的排行作為這個公信力高、公認準的標準排行，他是一款提供美食客</a:t>
            </a:r>
            <a:r>
              <a:rPr lang="en-US" altLang="zh-TW" dirty="0" smtClean="0"/>
              <a:t>(</a:t>
            </a:r>
            <a:r>
              <a:rPr lang="zh-TW" altLang="en-US" dirty="0" smtClean="0"/>
              <a:t>用戶</a:t>
            </a:r>
            <a:r>
              <a:rPr lang="en-US" altLang="zh-TW" dirty="0" smtClean="0"/>
              <a:t>)</a:t>
            </a:r>
            <a:r>
              <a:rPr lang="zh-TW" altLang="en-US" dirty="0" smtClean="0"/>
              <a:t>簡單紀錄並可快速搜尋好吃店家的</a:t>
            </a:r>
            <a:r>
              <a:rPr lang="en-US" altLang="zh-TW" dirty="0" smtClean="0"/>
              <a:t>app</a:t>
            </a:r>
          </a:p>
          <a:p>
            <a:pPr marL="0" indent="0">
              <a:buFont typeface="Arial" panose="020B0604020202020204" pitchFamily="34" charset="0"/>
              <a:buNone/>
            </a:pPr>
            <a:r>
              <a:rPr lang="zh-TW" altLang="en-US" dirty="0" smtClean="0"/>
              <a:t>而且一旦發布排名後，在網路上可見時常會有媒體報導其餐飲排行榜，可見它具有一定的公信力，</a:t>
            </a:r>
            <a:endParaRPr lang="en-US" altLang="zh-TW" dirty="0" smtClean="0"/>
          </a:p>
          <a:p>
            <a:pPr marL="0" indent="0">
              <a:buFont typeface="Arial" panose="020B0604020202020204" pitchFamily="34" charset="0"/>
              <a:buNone/>
            </a:pPr>
            <a:r>
              <a:rPr lang="zh-TW" altLang="en-US" dirty="0" smtClean="0"/>
              <a:t>然後它的排名計算方式是依據店家獲得的打卡數決定排行，愈多就是代表排名愈前面</a:t>
            </a:r>
            <a:endParaRPr lang="en-US" altLang="zh-TW" dirty="0" smtClean="0"/>
          </a:p>
          <a:p>
            <a:pPr marL="0" indent="0">
              <a:buFont typeface="Arial" panose="020B0604020202020204" pitchFamily="34" charset="0"/>
              <a:buNone/>
            </a:pP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6</a:t>
            </a:fld>
            <a:endParaRPr lang="zh-TW" altLang="en-US"/>
          </a:p>
        </p:txBody>
      </p:sp>
    </p:spTree>
    <p:extLst>
      <p:ext uri="{BB962C8B-B14F-4D97-AF65-F5344CB8AC3E}">
        <p14:creationId xmlns:p14="http://schemas.microsoft.com/office/powerpoint/2010/main" val="55945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那採用</a:t>
            </a:r>
            <a:r>
              <a:rPr lang="en-US" altLang="zh-TW" dirty="0" err="1" smtClean="0"/>
              <a:t>instagram</a:t>
            </a:r>
            <a:r>
              <a:rPr lang="zh-TW" altLang="en-US" dirty="0" smtClean="0"/>
              <a:t>作為資料分析來源的原因，是因為根據</a:t>
            </a:r>
            <a:r>
              <a:rPr lang="zh-TW" altLang="en-US" sz="1200" dirty="0" smtClean="0">
                <a:latin typeface="標楷體" panose="03000509000000000000" pitchFamily="65" charset="-120"/>
                <a:ea typeface="標楷體" panose="03000509000000000000" pitchFamily="65" charset="-120"/>
              </a:rPr>
              <a:t>英國連鎖餐廳</a:t>
            </a:r>
            <a:r>
              <a:rPr lang="en-US" altLang="zh-TW" sz="1200" dirty="0" smtClean="0">
                <a:latin typeface="標楷體" panose="03000509000000000000" pitchFamily="65" charset="-120"/>
                <a:ea typeface="標楷體" panose="03000509000000000000" pitchFamily="65" charset="-120"/>
              </a:rPr>
              <a:t>Zizzi</a:t>
            </a:r>
            <a:r>
              <a:rPr lang="zh-TW" altLang="en-US" sz="1200" dirty="0" smtClean="0">
                <a:latin typeface="標楷體" panose="03000509000000000000" pitchFamily="65" charset="-120"/>
                <a:ea typeface="標楷體" panose="03000509000000000000" pitchFamily="65" charset="-120"/>
              </a:rPr>
              <a:t>的調查</a:t>
            </a:r>
            <a:r>
              <a:rPr lang="en-US" altLang="zh-TW" sz="1200" dirty="0" smtClean="0">
                <a:latin typeface="標楷體" panose="03000509000000000000" pitchFamily="65" charset="-120"/>
                <a:ea typeface="標楷體" panose="03000509000000000000" pitchFamily="65" charset="-120"/>
              </a:rPr>
              <a:t>(2017)</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dirty="0" smtClean="0">
                <a:latin typeface="標楷體" panose="03000509000000000000" pitchFamily="65" charset="-120"/>
                <a:ea typeface="標楷體" panose="03000509000000000000" pitchFamily="65" charset="-120"/>
              </a:rPr>
              <a:t>18-35</a:t>
            </a:r>
            <a:r>
              <a:rPr lang="zh-TW" altLang="en-US" sz="1200" dirty="0" smtClean="0">
                <a:latin typeface="標楷體" panose="03000509000000000000" pitchFamily="65" charset="-120"/>
                <a:ea typeface="標楷體" panose="03000509000000000000" pitchFamily="65" charset="-120"/>
              </a:rPr>
              <a:t>歲的用戶平均一年會花五天的時間瀏覽</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的食物照片，當中</a:t>
            </a:r>
            <a:r>
              <a:rPr lang="en-US" altLang="zh-TW" sz="1200" dirty="0" smtClean="0">
                <a:latin typeface="標楷體" panose="03000509000000000000" pitchFamily="65" charset="-120"/>
                <a:ea typeface="標楷體" panose="03000509000000000000" pitchFamily="65" charset="-120"/>
              </a:rPr>
              <a:t>3</a:t>
            </a:r>
            <a:r>
              <a:rPr lang="zh-TW" altLang="en-US" sz="1200" dirty="0" smtClean="0">
                <a:latin typeface="標楷體" panose="03000509000000000000" pitchFamily="65" charset="-120"/>
                <a:ea typeface="標楷體" panose="03000509000000000000" pitchFamily="65" charset="-120"/>
              </a:rPr>
              <a:t>成的用戶會參考這些照片、文章決定是否消費</a:t>
            </a:r>
            <a:endParaRPr lang="en-US" altLang="zh-TW"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smtClean="0">
                <a:latin typeface="標楷體" panose="03000509000000000000" pitchFamily="65" charset="-120"/>
                <a:ea typeface="標楷體" panose="03000509000000000000" pitchFamily="65" charset="-120"/>
              </a:rPr>
              <a:t>可見消費者已逐漸將</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視為選擇餐廳的媒介之一，因此有機會可以藉由</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上的評論資料得知大眾心目中較喜歡的餐廳</a:t>
            </a:r>
          </a:p>
          <a:p>
            <a:pPr marL="0" indent="0">
              <a:buFont typeface="Arial" panose="020B0604020202020204" pitchFamily="34" charset="0"/>
              <a:buNone/>
            </a:pPr>
            <a:endParaRPr lang="en-US" altLang="zh-TW" dirty="0" smtClean="0"/>
          </a:p>
          <a:p>
            <a:pPr marL="0" indent="0">
              <a:buFont typeface="Arial" panose="020B0604020202020204" pitchFamily="34" charset="0"/>
              <a:buNone/>
            </a:pPr>
            <a:r>
              <a:rPr lang="en-US" altLang="zh-TW" dirty="0" smtClean="0"/>
              <a:t>(20</a:t>
            </a:r>
            <a:r>
              <a:rPr lang="zh-TW" altLang="en-US" dirty="0" smtClean="0"/>
              <a:t>分鐘</a:t>
            </a:r>
            <a:r>
              <a:rPr lang="en-US" altLang="zh-TW" dirty="0" smtClean="0"/>
              <a:t>/</a:t>
            </a:r>
            <a:r>
              <a:rPr lang="zh-TW" altLang="en-US" dirty="0" smtClean="0"/>
              <a:t>天</a:t>
            </a:r>
            <a:r>
              <a:rPr lang="en-US" altLang="zh-TW" dirty="0" smtClean="0"/>
              <a:t>)</a:t>
            </a: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7</a:t>
            </a:fld>
            <a:endParaRPr lang="zh-TW" altLang="en-US"/>
          </a:p>
        </p:txBody>
      </p:sp>
    </p:spTree>
    <p:extLst>
      <p:ext uri="{BB962C8B-B14F-4D97-AF65-F5344CB8AC3E}">
        <p14:creationId xmlns:p14="http://schemas.microsoft.com/office/powerpoint/2010/main" val="2428433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在文獻探討的部分，前面有提到現存的評分機制像是</a:t>
            </a:r>
            <a:r>
              <a:rPr lang="en-US" altLang="zh-TW" dirty="0" smtClean="0"/>
              <a:t>google</a:t>
            </a:r>
            <a:r>
              <a:rPr lang="zh-TW" altLang="en-US" dirty="0" smtClean="0"/>
              <a:t>評分可能潛藏假評論的問題，所以這邊會先介紹現存評分機制潛藏的三大問題</a:t>
            </a:r>
            <a:endParaRPr lang="en-US" altLang="zh-TW" dirty="0" smtClean="0"/>
          </a:p>
          <a:p>
            <a:r>
              <a:rPr lang="zh-TW" altLang="en-US" dirty="0" smtClean="0"/>
              <a:t>然後為了避免這類問題，好讓排名更趨近於大眾心目中的排名，</a:t>
            </a:r>
            <a:endParaRPr lang="en-US" altLang="zh-TW" dirty="0" smtClean="0"/>
          </a:p>
          <a:p>
            <a:r>
              <a:rPr lang="zh-TW" altLang="en-US" dirty="0" smtClean="0"/>
              <a:t>本研究將</a:t>
            </a:r>
            <a:r>
              <a:rPr lang="zh-TW" altLang="en-US" baseline="0" dirty="0" smtClean="0"/>
              <a:t>利用情緒分析技術，加入影響力、時間等因素設計評分機制，所以接著會針對情緒分析和影響力做進一步探討</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8</a:t>
            </a:fld>
            <a:endParaRPr lang="zh-TW" altLang="en-US"/>
          </a:p>
        </p:txBody>
      </p:sp>
    </p:spTree>
    <p:extLst>
      <p:ext uri="{BB962C8B-B14F-4D97-AF65-F5344CB8AC3E}">
        <p14:creationId xmlns:p14="http://schemas.microsoft.com/office/powerpoint/2010/main" val="1342814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方正清刻本悦宋简体" panose="02000000000000000000" pitchFamily="2" charset="-122"/>
                <a:ea typeface="方正清刻本悦宋简体" panose="02000000000000000000" pitchFamily="2" charset="-122"/>
              </a:rPr>
              <a:t>現有評分機制問題大致上可以分為三類問題，分別是假評論、評分匯總、評論與評分不符的問題</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1. Luca</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等人的研究中提到</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 </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具有假評論問題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的作法是設計新演算法針對內容品質高的評論進行評分加權</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2.</a:t>
            </a:r>
            <a:r>
              <a:rPr lang="en-US" altLang="zh-TW" sz="1200" kern="1200" baseline="0" dirty="0" smtClean="0">
                <a:solidFill>
                  <a:schemeClr val="tx1"/>
                </a:solidFill>
                <a:effectLst/>
                <a:latin typeface="+mn-lt"/>
                <a:ea typeface="+mn-ea"/>
                <a:cs typeface="+mn-cs"/>
              </a:rPr>
              <a:t> </a:t>
            </a:r>
            <a:r>
              <a:rPr lang="it-IT"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Dai</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等人提到</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評分匯總問題</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，也就是</a:t>
            </a:r>
            <a:r>
              <a:rPr lang="zh-TW" altLang="zh-TW" sz="1200" kern="1200" dirty="0" smtClean="0">
                <a:solidFill>
                  <a:schemeClr val="tx1"/>
                </a:solidFill>
                <a:effectLst/>
                <a:latin typeface="+mn-lt"/>
                <a:ea typeface="+mn-ea"/>
                <a:cs typeface="+mn-cs"/>
              </a:rPr>
              <a:t>長久累計評分導致評分結果無法反映店家的真正品質</a:t>
            </a:r>
            <a:r>
              <a:rPr lang="zh-TW" altLang="en-US" sz="1200" kern="1200" dirty="0" smtClean="0">
                <a:solidFill>
                  <a:schemeClr val="tx1"/>
                </a:solidFill>
                <a:effectLst/>
                <a:latin typeface="+mn-lt"/>
                <a:ea typeface="+mn-ea"/>
                <a:cs typeface="+mn-cs"/>
              </a:rPr>
              <a:t> </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=&gt;</a:t>
            </a:r>
            <a:r>
              <a:rPr lang="zh-TW" altLang="en-US" sz="1200" kern="1200" dirty="0" smtClean="0">
                <a:solidFill>
                  <a:schemeClr val="tx1"/>
                </a:solidFill>
                <a:effectLst/>
                <a:latin typeface="+mn-lt"/>
                <a:ea typeface="+mn-ea"/>
                <a:cs typeface="+mn-cs"/>
              </a:rPr>
              <a:t>解決方法是針對</a:t>
            </a:r>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認證的精英調整評分權重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3. </a:t>
            </a:r>
            <a:r>
              <a:rPr lang="en-US" altLang="zh-TW" sz="12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則是在</a:t>
            </a:r>
            <a:r>
              <a:rPr lang="en-US" altLang="zh-TW" baseline="0" dirty="0" smtClean="0">
                <a:latin typeface="Times New Roman" panose="02020603050405020304" pitchFamily="18" charset="0"/>
                <a:ea typeface="標楷體" panose="03000509000000000000" pitchFamily="65" charset="-120"/>
              </a:rPr>
              <a:t>Google Play Store</a:t>
            </a:r>
            <a:r>
              <a:rPr lang="zh-TW" altLang="en-US" baseline="0" dirty="0" smtClean="0">
                <a:latin typeface="Times New Roman" panose="02020603050405020304" pitchFamily="18" charset="0"/>
                <a:ea typeface="標楷體" panose="03000509000000000000" pitchFamily="65" charset="-120"/>
              </a:rPr>
              <a:t>上發現</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評論與評分不符</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解決方法是</a:t>
            </a:r>
            <a:r>
              <a:rPr lang="zh-TW" altLang="en-US" baseline="0" dirty="0" smtClean="0">
                <a:latin typeface="Times New Roman" panose="02020603050405020304" pitchFamily="18" charset="0"/>
                <a:ea typeface="標楷體" panose="03000509000000000000" pitchFamily="65" charset="-120"/>
              </a:rPr>
              <a:t>整合原星級評分和評論的情緒分數調整評分</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所以本研究認為可以</a:t>
            </a:r>
            <a:r>
              <a:rPr lang="zh-TW" altLang="en-US" b="1" dirty="0" smtClean="0">
                <a:solidFill>
                  <a:srgbClr val="FF0000"/>
                </a:solidFill>
                <a:latin typeface="標楷體" panose="03000509000000000000" pitchFamily="65" charset="-120"/>
                <a:ea typeface="標楷體" panose="03000509000000000000" pitchFamily="65" charset="-120"/>
              </a:rPr>
              <a:t>利用情緒分析將評論轉為評分，再依據使用者因素、時間因素調整評分設計評分機制</a:t>
            </a:r>
          </a:p>
          <a:p>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9</a:t>
            </a:fld>
            <a:endParaRPr lang="zh-TW" altLang="en-US"/>
          </a:p>
        </p:txBody>
      </p:sp>
    </p:spTree>
    <p:extLst>
      <p:ext uri="{BB962C8B-B14F-4D97-AF65-F5344CB8AC3E}">
        <p14:creationId xmlns:p14="http://schemas.microsoft.com/office/powerpoint/2010/main" val="402532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C4DCF27-EA64-4B7D-95B1-3671B54A1467}"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9898895-6C1F-46D8-82E8-CAE01D86F10B}"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331033" y="6337875"/>
            <a:ext cx="2743200" cy="365125"/>
          </a:xfrm>
        </p:spPr>
        <p:txBody>
          <a:bodyPr/>
          <a:lstStyle>
            <a:lvl1pPr>
              <a:defRPr sz="1800">
                <a:solidFill>
                  <a:schemeClr val="tx1"/>
                </a:solidFill>
              </a:defRPr>
            </a:lvl1pPr>
          </a:lstStyle>
          <a:p>
            <a:fld id="{15931A4B-E62A-4F8E-837E-E9B10A41F2CC}"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610600" y="6356350"/>
            <a:ext cx="2743200" cy="365125"/>
          </a:xfrm>
        </p:spPr>
        <p:txBody>
          <a:bodyPr/>
          <a:lstStyle/>
          <a:p>
            <a:fld id="{15931A4B-E62A-4F8E-837E-E9B10A41F2C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72516-37F6-4CAC-BD84-098413111537}" type="datetime1">
              <a:rPr lang="zh-CN" altLang="en-US" smtClean="0"/>
              <a:t>2020/7/12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63365" y="3721590"/>
            <a:ext cx="9161482" cy="707886"/>
          </a:xfrm>
          <a:prstGeom prst="rect">
            <a:avLst/>
          </a:prstGeom>
        </p:spPr>
        <p:txBody>
          <a:bodyPr wrap="none">
            <a:spAutoFit/>
          </a:bodyPr>
          <a:lstStyle/>
          <a:p>
            <a:pPr algn="ctr"/>
            <a:r>
              <a:rPr kumimoji="1" lang="zh-TW" altLang="en-US" sz="4000" b="1" dirty="0">
                <a:solidFill>
                  <a:srgbClr val="157E9F"/>
                </a:solidFill>
                <a:latin typeface="標楷體" panose="03000509000000000000" pitchFamily="65" charset="-120"/>
                <a:ea typeface="標楷體" panose="03000509000000000000" pitchFamily="65" charset="-120"/>
              </a:rPr>
              <a:t>以</a:t>
            </a:r>
            <a:r>
              <a:rPr kumimoji="1" lang="en-US" altLang="zh-TW" sz="4000" b="1" dirty="0">
                <a:solidFill>
                  <a:srgbClr val="157E9F"/>
                </a:solidFill>
                <a:latin typeface="標楷體" panose="03000509000000000000" pitchFamily="65" charset="-120"/>
                <a:ea typeface="標楷體" panose="03000509000000000000" pitchFamily="65" charset="-120"/>
              </a:rPr>
              <a:t>Instagram</a:t>
            </a:r>
            <a:r>
              <a:rPr kumimoji="1" lang="zh-TW" altLang="en-US" sz="4000" b="1" dirty="0">
                <a:solidFill>
                  <a:srgbClr val="157E9F"/>
                </a:solidFill>
                <a:latin typeface="標楷體" panose="03000509000000000000" pitchFamily="65" charset="-120"/>
                <a:ea typeface="標楷體" panose="03000509000000000000" pitchFamily="65" charset="-120"/>
              </a:rPr>
              <a:t>資料試做一套餐飲評分機制</a:t>
            </a:r>
            <a:endParaRPr kumimoji="1" lang="zh-CN" altLang="en-US" sz="4000" b="1" dirty="0">
              <a:solidFill>
                <a:srgbClr val="157E9F"/>
              </a:solidFill>
              <a:latin typeface="標楷體" panose="03000509000000000000" pitchFamily="65" charset="-120"/>
              <a:ea typeface="標楷體" panose="03000509000000000000" pitchFamily="65" charset="-120"/>
            </a:endParaRPr>
          </a:p>
        </p:txBody>
      </p:sp>
      <p:sp>
        <p:nvSpPr>
          <p:cNvPr id="14" name="矩形 13"/>
          <p:cNvSpPr/>
          <p:nvPr/>
        </p:nvSpPr>
        <p:spPr>
          <a:xfrm>
            <a:off x="3749168" y="5525298"/>
            <a:ext cx="2236510"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指導</a:t>
            </a:r>
            <a:r>
              <a:rPr kumimoji="1" lang="zh-TW" altLang="en-US" sz="2000" b="1" dirty="0">
                <a:solidFill>
                  <a:srgbClr val="157E9F"/>
                </a:solidFill>
                <a:latin typeface="標楷體" panose="03000509000000000000" pitchFamily="65" charset="-120"/>
                <a:ea typeface="標楷體" panose="03000509000000000000" pitchFamily="65" charset="-120"/>
              </a:rPr>
              <a:t>教授</a:t>
            </a:r>
            <a:r>
              <a:rPr kumimoji="1" lang="zh-CN" altLang="en-US" sz="2000" b="1" dirty="0" smtClean="0">
                <a:solidFill>
                  <a:srgbClr val="157E9F"/>
                </a:solidFill>
                <a:latin typeface="標楷體" panose="03000509000000000000" pitchFamily="65" charset="-120"/>
                <a:ea typeface="標楷體" panose="03000509000000000000" pitchFamily="65" charset="-120"/>
              </a:rPr>
              <a:t>：</a:t>
            </a:r>
            <a:r>
              <a:rPr kumimoji="1" lang="zh-TW" altLang="en-US" sz="2000" b="1" dirty="0">
                <a:solidFill>
                  <a:srgbClr val="157E9F"/>
                </a:solidFill>
                <a:latin typeface="標楷體" panose="03000509000000000000" pitchFamily="65" charset="-120"/>
                <a:ea typeface="標楷體" panose="03000509000000000000" pitchFamily="65" charset="-120"/>
              </a:rPr>
              <a:t>莊裕澤</a:t>
            </a:r>
            <a:endParaRPr kumimoji="1" lang="zh-CN" altLang="en-US" sz="2000" b="1" dirty="0">
              <a:solidFill>
                <a:srgbClr val="157E9F"/>
              </a:solidFill>
              <a:latin typeface="標楷體" panose="03000509000000000000" pitchFamily="65" charset="-120"/>
              <a:ea typeface="標楷體" panose="03000509000000000000" pitchFamily="65" charset="-120"/>
            </a:endParaRPr>
          </a:p>
        </p:txBody>
      </p:sp>
      <p:sp>
        <p:nvSpPr>
          <p:cNvPr id="20" name="矩形 19"/>
          <p:cNvSpPr/>
          <p:nvPr/>
        </p:nvSpPr>
        <p:spPr>
          <a:xfrm>
            <a:off x="6519937" y="5525298"/>
            <a:ext cx="1723549"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學生</a:t>
            </a:r>
            <a:r>
              <a:rPr kumimoji="1" lang="zh-TW" altLang="en-US" sz="2000" b="1" dirty="0">
                <a:solidFill>
                  <a:srgbClr val="157E9F"/>
                </a:solidFill>
                <a:latin typeface="標楷體" panose="03000509000000000000" pitchFamily="65" charset="-120"/>
                <a:ea typeface="標楷體" panose="03000509000000000000" pitchFamily="65" charset="-120"/>
              </a:rPr>
              <a:t>：林瑋鴻</a:t>
            </a: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On the Use of Instagram Data for Building </a:t>
            </a:r>
          </a:p>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a Rating System in Catering Industry</a:t>
            </a:r>
          </a:p>
        </p:txBody>
      </p:sp>
      <p:pic>
        <p:nvPicPr>
          <p:cNvPr id="7" name="圖片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5024437" y="1293972"/>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5572" y="437727"/>
            <a:ext cx="3005943"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評論之情緒與排名的關係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情緒分析相關研究</a:t>
            </a:r>
          </a:p>
        </p:txBody>
      </p:sp>
      <p:graphicFrame>
        <p:nvGraphicFramePr>
          <p:cNvPr id="13" name="表格 12"/>
          <p:cNvGraphicFramePr>
            <a:graphicFrameLocks noGrp="1"/>
          </p:cNvGraphicFramePr>
          <p:nvPr>
            <p:extLst>
              <p:ext uri="{D42A27DB-BD31-4B8C-83A1-F6EECF244321}">
                <p14:modId xmlns:p14="http://schemas.microsoft.com/office/powerpoint/2010/main" val="4284291521"/>
              </p:ext>
            </p:extLst>
          </p:nvPr>
        </p:nvGraphicFramePr>
        <p:xfrm>
          <a:off x="680837" y="2091024"/>
          <a:ext cx="10802602" cy="3533992"/>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702629">
                  <a:extLst>
                    <a:ext uri="{9D8B030D-6E8A-4147-A177-3AD203B41FA5}">
                      <a16:colId xmlns:a16="http://schemas.microsoft.com/office/drawing/2014/main" val="20001"/>
                    </a:ext>
                  </a:extLst>
                </a:gridCol>
                <a:gridCol w="4061361">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algn="l"/>
                      <a:r>
                        <a:rPr lang="zh-TW" altLang="en-US" baseline="0" dirty="0" smtClean="0">
                          <a:latin typeface="Times New Roman" panose="02020603050405020304" pitchFamily="18" charset="0"/>
                          <a:ea typeface="標楷體" panose="03000509000000000000" pitchFamily="65" charset="-120"/>
                        </a:rPr>
                        <a:t>廖敏惠</a:t>
                      </a:r>
                      <a:r>
                        <a:rPr lang="en-US" altLang="zh-TW" baseline="0" dirty="0" smtClean="0">
                          <a:latin typeface="Times New Roman" panose="02020603050405020304" pitchFamily="18" charset="0"/>
                          <a:ea typeface="標楷體" panose="03000509000000000000" pitchFamily="65" charset="-120"/>
                        </a:rPr>
                        <a:t>(2015)</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網路美食評論情緒分析之研究</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利用情緒分析</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大眾點評網的評論資料</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轉為</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情緒分數</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再</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與原評論的評分比對正確率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，發現對極性強烈</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情緒分數較高或較低</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的評論可以達到</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88-96%</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的準確率</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Yang, L., Jian-Wu, B.,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Zhi</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-Ping, F. (2017)</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Ranking products through online reviews: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 method based on sentiment analysis technique and intuitionistic fuzzy set theory</a:t>
                      </a:r>
                    </a:p>
                  </a:txBody>
                  <a:tcPr anchor="ctr"/>
                </a:tc>
                <a:tc>
                  <a:txBody>
                    <a:bodyPr/>
                    <a:lstStyle/>
                    <a:p>
                      <a:pPr algn="l"/>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透過情緒分析與模糊裡論</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(fuzzy set theory)</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設計演算法分析用戶對於替代性商品的線上評論，利用線上評論將商品進行推薦排名。</a:t>
                      </a:r>
                    </a:p>
                  </a:txBody>
                  <a:tcPr anchor="ctr"/>
                </a:tc>
                <a:extLst>
                  <a:ext uri="{0D108BD9-81ED-4DB2-BD59-A6C34878D82A}">
                    <a16:rowId xmlns:a16="http://schemas.microsoft.com/office/drawing/2014/main" val="10002"/>
                  </a:ext>
                </a:extLst>
              </a:tr>
            </a:tbl>
          </a:graphicData>
        </a:graphic>
      </p:graphicFrame>
      <p:sp>
        <p:nvSpPr>
          <p:cNvPr id="14" name="矩形 13"/>
          <p:cNvSpPr/>
          <p:nvPr/>
        </p:nvSpPr>
        <p:spPr>
          <a:xfrm>
            <a:off x="1361135" y="6055091"/>
            <a:ext cx="9648795" cy="369332"/>
          </a:xfrm>
          <a:prstGeom prst="rect">
            <a:avLst/>
          </a:prstGeom>
        </p:spPr>
        <p:txBody>
          <a:bodyPr wrap="none">
            <a:spAutoFit/>
          </a:bodyPr>
          <a:lstStyle/>
          <a:p>
            <a:r>
              <a:rPr lang="zh-TW" altLang="en-US" b="1" dirty="0">
                <a:solidFill>
                  <a:srgbClr val="FF0000"/>
                </a:solidFill>
                <a:latin typeface="標楷體" panose="03000509000000000000" pitchFamily="65" charset="-120"/>
                <a:ea typeface="標楷體" panose="03000509000000000000" pitchFamily="65" charset="-120"/>
              </a:rPr>
              <a:t>啟發</a:t>
            </a:r>
            <a:r>
              <a:rPr lang="zh-TW" altLang="en-US" b="1" dirty="0" smtClean="0">
                <a:solidFill>
                  <a:srgbClr val="FF0000"/>
                </a:solidFill>
                <a:latin typeface="標楷體" panose="03000509000000000000" pitchFamily="65" charset="-120"/>
                <a:ea typeface="標楷體" panose="03000509000000000000" pitchFamily="65" charset="-120"/>
              </a:rPr>
              <a:t>：評論之情緒一定程度上可代表評論者的評分，且評論</a:t>
            </a:r>
            <a:r>
              <a:rPr lang="zh-TW" altLang="en-US" b="1" dirty="0">
                <a:solidFill>
                  <a:srgbClr val="FF0000"/>
                </a:solidFill>
                <a:latin typeface="標楷體" panose="03000509000000000000" pitchFamily="65" charset="-120"/>
                <a:ea typeface="標楷體" panose="03000509000000000000" pitchFamily="65" charset="-120"/>
              </a:rPr>
              <a:t>之情緒與</a:t>
            </a:r>
            <a:r>
              <a:rPr lang="zh-TW" altLang="en-US" b="1" dirty="0" smtClean="0">
                <a:solidFill>
                  <a:srgbClr val="FF0000"/>
                </a:solidFill>
                <a:latin typeface="標楷體" panose="03000509000000000000" pitchFamily="65" charset="-120"/>
                <a:ea typeface="標楷體" panose="03000509000000000000" pitchFamily="65" charset="-120"/>
              </a:rPr>
              <a:t>排名具有一定程度的關係</a:t>
            </a:r>
            <a:endParaRPr lang="zh-TW" altLang="en-US" b="1" dirty="0">
              <a:solidFill>
                <a:srgbClr val="FF0000"/>
              </a:solidFill>
              <a:latin typeface="標楷體" panose="03000509000000000000" pitchFamily="65" charset="-120"/>
              <a:ea typeface="標楷體" panose="03000509000000000000" pitchFamily="65" charset="-120"/>
            </a:endParaRPr>
          </a:p>
        </p:txBody>
      </p:sp>
      <p:sp>
        <p:nvSpPr>
          <p:cNvPr id="16" name="矩形 15"/>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1551120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7001"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社群影響力</a:t>
            </a:r>
            <a:r>
              <a:rPr lang="zh-TW" altLang="en-US" sz="2000" b="1" dirty="0">
                <a:latin typeface="標楷體" panose="03000509000000000000" pitchFamily="65" charset="-120"/>
                <a:ea typeface="標楷體" panose="03000509000000000000" pitchFamily="65" charset="-120"/>
              </a:rPr>
              <a:t>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73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845875" y="5968543"/>
            <a:ext cx="5262979" cy="369332"/>
          </a:xfrm>
          <a:prstGeom prst="rect">
            <a:avLst/>
          </a:prstGeom>
        </p:spPr>
        <p:txBody>
          <a:bodyPr wrap="none">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啟發：評論者的影響力</a:t>
            </a:r>
            <a:r>
              <a:rPr lang="zh-TW" altLang="en-US" b="1" dirty="0">
                <a:solidFill>
                  <a:srgbClr val="FF0000"/>
                </a:solidFill>
                <a:latin typeface="標楷體" panose="03000509000000000000" pitchFamily="65" charset="-120"/>
                <a:ea typeface="標楷體" panose="03000509000000000000" pitchFamily="65" charset="-120"/>
              </a:rPr>
              <a:t>與排名具有一定程度的關係</a:t>
            </a:r>
            <a:endParaRPr lang="zh-TW"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720964616"/>
              </p:ext>
            </p:extLst>
          </p:nvPr>
        </p:nvGraphicFramePr>
        <p:xfrm>
          <a:off x="680837" y="2091024"/>
          <a:ext cx="10802602" cy="3386667"/>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298868">
                  <a:extLst>
                    <a:ext uri="{9D8B030D-6E8A-4147-A177-3AD203B41FA5}">
                      <a16:colId xmlns:a16="http://schemas.microsoft.com/office/drawing/2014/main" val="20001"/>
                    </a:ext>
                  </a:extLst>
                </a:gridCol>
                <a:gridCol w="4465122">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吳美慧</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(2013)</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文章強度、部落客評價及推薦產品取得方式對購買意圖之影響</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以美妝保養部落格為例，證實</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部落格文章的強度愈強</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，讀者對其推薦之產品所抱持的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態度會愈好</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范錚強</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(2012)</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線上口碑對消費者購買意圖之影響</a:t>
                      </a:r>
                    </a:p>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－網路論壇的實驗研究</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網路論壇中產品評論的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內容豐富度愈高</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且</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推薦此評論的人數愈多</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，資訊搜尋者就愈會認為此文章內容具有參考價值。</a:t>
                      </a:r>
                      <a:endPar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109696" y="1137092"/>
            <a:ext cx="2954647"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社群影響力相關</a:t>
            </a:r>
            <a:r>
              <a:rPr lang="zh-TW" altLang="en-US" sz="2400" dirty="0">
                <a:solidFill>
                  <a:srgbClr val="157E9F"/>
                </a:solidFill>
                <a:latin typeface="標楷體" panose="03000509000000000000" pitchFamily="65" charset="-120"/>
                <a:ea typeface="標楷體" panose="03000509000000000000" pitchFamily="65" charset="-120"/>
              </a:rPr>
              <a:t>研究</a:t>
            </a:r>
          </a:p>
        </p:txBody>
      </p:sp>
      <p:sp>
        <p:nvSpPr>
          <p:cNvPr id="19" name="矩形 18"/>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2246333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12</a:t>
            </a:fld>
            <a:endParaRPr lang="zh-CN" altLang="en-US" dirty="0"/>
          </a:p>
        </p:txBody>
      </p:sp>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4047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3</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研究方法</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5" name="组合 200"/>
          <p:cNvGrpSpPr/>
          <p:nvPr/>
        </p:nvGrpSpPr>
        <p:grpSpPr>
          <a:xfrm>
            <a:off x="8200989"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404799" y="2465404"/>
            <a:ext cx="8310327"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研究架構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資料蒐集</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線性規劃法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機器學習分類</a:t>
            </a:r>
            <a:r>
              <a:rPr lang="zh-TW" altLang="en-US" sz="2400" dirty="0" smtClean="0">
                <a:solidFill>
                  <a:schemeClr val="bg1"/>
                </a:solidFill>
                <a:latin typeface="標楷體" panose="03000509000000000000" pitchFamily="65" charset="-120"/>
                <a:ea typeface="標楷體" panose="03000509000000000000" pitchFamily="65" charset="-120"/>
              </a:rPr>
              <a:t>演算法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研究驗</a:t>
            </a:r>
            <a:r>
              <a:rPr lang="zh-TW" altLang="en-US" sz="2400" dirty="0">
                <a:solidFill>
                  <a:schemeClr val="bg1"/>
                </a:solidFill>
                <a:latin typeface="標楷體" panose="03000509000000000000" pitchFamily="65" charset="-120"/>
                <a:ea typeface="標楷體" panose="03000509000000000000" pitchFamily="65" charset="-120"/>
              </a:rPr>
              <a:t>證</a:t>
            </a:r>
            <a:endParaRPr lang="en-US" altLang="zh-TW" sz="24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76232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9375637" y="6337875"/>
            <a:ext cx="2743200" cy="365125"/>
          </a:xfrm>
        </p:spPr>
        <p:txBody>
          <a:bodyPr/>
          <a:lstStyle/>
          <a:p>
            <a:fld id="{15931A4B-E62A-4F8E-837E-E9B10A41F2CC}" type="slidenum">
              <a:rPr lang="zh-CN" altLang="en-US" smtClean="0"/>
              <a:pPr/>
              <a:t>13</a:t>
            </a:fld>
            <a:endParaRPr lang="zh-CN" altLang="en-US" dirty="0"/>
          </a:p>
        </p:txBody>
      </p:sp>
      <p:pic>
        <p:nvPicPr>
          <p:cNvPr id="2050"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b="39854"/>
          <a:stretch/>
        </p:blipFill>
        <p:spPr bwMode="auto">
          <a:xfrm>
            <a:off x="723979" y="1594935"/>
            <a:ext cx="5605484" cy="517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t="49577" b="-1"/>
          <a:stretch/>
        </p:blipFill>
        <p:spPr bwMode="auto">
          <a:xfrm>
            <a:off x="6301171" y="2436302"/>
            <a:ext cx="5512792" cy="426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8" name="矩形 7"/>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9"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研究架構</a:t>
            </a:r>
          </a:p>
        </p:txBody>
      </p:sp>
      <p:sp>
        <p:nvSpPr>
          <p:cNvPr id="15" name="矩形 14"/>
          <p:cNvSpPr/>
          <p:nvPr/>
        </p:nvSpPr>
        <p:spPr>
          <a:xfrm>
            <a:off x="3726064" y="431259"/>
            <a:ext cx="1210580"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實驗步</a:t>
            </a:r>
            <a:r>
              <a:rPr lang="zh-TW" altLang="en-US" sz="2000" b="1" dirty="0">
                <a:latin typeface="標楷體" panose="03000509000000000000" pitchFamily="65" charset="-120"/>
                <a:ea typeface="標楷體" panose="03000509000000000000" pitchFamily="65" charset="-120"/>
              </a:rPr>
              <a:t>驟</a:t>
            </a:r>
          </a:p>
        </p:txBody>
      </p:sp>
      <p:sp>
        <p:nvSpPr>
          <p:cNvPr id="18" name="矩形 17"/>
          <p:cNvSpPr/>
          <p:nvPr/>
        </p:nvSpPr>
        <p:spPr>
          <a:xfrm>
            <a:off x="6329464" y="3530929"/>
            <a:ext cx="1050532" cy="50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6329464" y="4475065"/>
            <a:ext cx="1164156" cy="50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44705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9375637" y="6337875"/>
            <a:ext cx="2743200" cy="365125"/>
          </a:xfrm>
        </p:spPr>
        <p:txBody>
          <a:bodyPr/>
          <a:lstStyle/>
          <a:p>
            <a:fld id="{15931A4B-E62A-4F8E-837E-E9B10A41F2CC}" type="slidenum">
              <a:rPr lang="zh-CN" altLang="en-US" smtClean="0"/>
              <a:pPr/>
              <a:t>14</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店家選取</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1" name="TextBox 36"/>
          <p:cNvSpPr txBox="1">
            <a:spLocks noChangeArrowheads="1"/>
          </p:cNvSpPr>
          <p:nvPr/>
        </p:nvSpPr>
        <p:spPr bwMode="auto">
          <a:xfrm>
            <a:off x="855139" y="1697492"/>
            <a:ext cx="7259608" cy="14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smtClean="0">
                <a:latin typeface="標楷體" panose="03000509000000000000" pitchFamily="65" charset="-120"/>
                <a:ea typeface="標楷體" panose="03000509000000000000" pitchFamily="65" charset="-120"/>
              </a:rPr>
              <a:t>MENU</a:t>
            </a:r>
            <a:r>
              <a:rPr lang="zh-TW" altLang="en-US" sz="2000" dirty="0">
                <a:latin typeface="標楷體" panose="03000509000000000000" pitchFamily="65" charset="-120"/>
                <a:ea typeface="標楷體" panose="03000509000000000000" pitchFamily="65" charset="-120"/>
              </a:rPr>
              <a:t>美食</a:t>
            </a:r>
            <a:r>
              <a:rPr lang="zh-TW" altLang="en-US" sz="2000" dirty="0" smtClean="0">
                <a:latin typeface="標楷體" panose="03000509000000000000" pitchFamily="65" charset="-120"/>
                <a:ea typeface="標楷體" panose="03000509000000000000" pitchFamily="65" charset="-120"/>
              </a:rPr>
              <a:t>誌近兩年</a:t>
            </a:r>
            <a:r>
              <a:rPr lang="zh-TW" altLang="en-US" sz="2000" dirty="0">
                <a:latin typeface="標楷體" panose="03000509000000000000" pitchFamily="65" charset="-120"/>
                <a:ea typeface="標楷體" panose="03000509000000000000" pitchFamily="65" charset="-120"/>
              </a:rPr>
              <a:t>十</a:t>
            </a:r>
            <a:r>
              <a:rPr lang="zh-TW" altLang="en-US" sz="2000" dirty="0" smtClean="0">
                <a:latin typeface="標楷體" panose="03000509000000000000" pitchFamily="65" charset="-120"/>
                <a:ea typeface="標楷體" panose="03000509000000000000" pitchFamily="65" charset="-120"/>
              </a:rPr>
              <a:t>種</a:t>
            </a:r>
            <a:r>
              <a:rPr lang="en-US" altLang="zh-TW" sz="2000" dirty="0" smtClean="0">
                <a:latin typeface="標楷體" panose="03000509000000000000" pitchFamily="65" charset="-120"/>
                <a:ea typeface="標楷體" panose="03000509000000000000" pitchFamily="65" charset="-120"/>
              </a:rPr>
              <a:t>Top10</a:t>
            </a:r>
            <a:r>
              <a:rPr lang="zh-TW" altLang="en-US" sz="2000" dirty="0">
                <a:latin typeface="標楷體" panose="03000509000000000000" pitchFamily="65" charset="-120"/>
                <a:ea typeface="標楷體" panose="03000509000000000000" pitchFamily="65" charset="-120"/>
              </a:rPr>
              <a:t>餐飲</a:t>
            </a:r>
            <a:r>
              <a:rPr lang="zh-TW" altLang="en-US" sz="2000" dirty="0" smtClean="0">
                <a:latin typeface="標楷體" panose="03000509000000000000" pitchFamily="65" charset="-120"/>
                <a:ea typeface="標楷體" panose="03000509000000000000" pitchFamily="65" charset="-120"/>
              </a:rPr>
              <a:t>排行榜：</a:t>
            </a:r>
            <a:r>
              <a:rPr lang="en-US" altLang="zh-TW" sz="2000" dirty="0">
                <a:latin typeface="標楷體" panose="03000509000000000000" pitchFamily="65" charset="-120"/>
                <a:ea typeface="標楷體" panose="03000509000000000000" pitchFamily="65" charset="-120"/>
              </a:rPr>
              <a:t/>
            </a:r>
            <a:br>
              <a:rPr lang="en-US" altLang="zh-TW" sz="2000" dirty="0">
                <a:latin typeface="標楷體" panose="03000509000000000000" pitchFamily="65" charset="-120"/>
                <a:ea typeface="標楷體" panose="03000509000000000000" pitchFamily="65" charset="-120"/>
              </a:rPr>
            </a:br>
            <a:r>
              <a:rPr lang="zh-TW" altLang="en-US" sz="2000" dirty="0" smtClean="0">
                <a:latin typeface="標楷體" panose="03000509000000000000" pitchFamily="65" charset="-120"/>
                <a:ea typeface="標楷體" panose="03000509000000000000" pitchFamily="65" charset="-120"/>
              </a:rPr>
              <a:t>義大利麵</a:t>
            </a:r>
            <a:r>
              <a:rPr lang="zh-TW" altLang="en-US" sz="2000" dirty="0">
                <a:latin typeface="標楷體" panose="03000509000000000000" pitchFamily="65" charset="-120"/>
                <a:ea typeface="標楷體" panose="03000509000000000000" pitchFamily="65" charset="-120"/>
              </a:rPr>
              <a:t>、牛肉麵、滷肉飯、咖哩料理、港式餐廳、韓式炸雞、韓式料理、牛排、鐵板燒、冰</a:t>
            </a:r>
            <a:r>
              <a:rPr lang="zh-TW" altLang="en-US" sz="2000" dirty="0" smtClean="0">
                <a:latin typeface="標楷體" panose="03000509000000000000" pitchFamily="65" charset="-120"/>
                <a:ea typeface="標楷體" panose="03000509000000000000" pitchFamily="65" charset="-120"/>
              </a:rPr>
              <a:t>品</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graphicFrame>
        <p:nvGraphicFramePr>
          <p:cNvPr id="12" name="表格 11"/>
          <p:cNvGraphicFramePr>
            <a:graphicFrameLocks noGrp="1"/>
          </p:cNvGraphicFramePr>
          <p:nvPr>
            <p:extLst>
              <p:ext uri="{D42A27DB-BD31-4B8C-83A1-F6EECF244321}">
                <p14:modId xmlns:p14="http://schemas.microsoft.com/office/powerpoint/2010/main" val="2420109166"/>
              </p:ext>
            </p:extLst>
          </p:nvPr>
        </p:nvGraphicFramePr>
        <p:xfrm>
          <a:off x="8626706" y="1685012"/>
          <a:ext cx="3046962" cy="4214618"/>
        </p:xfrm>
        <a:graphic>
          <a:graphicData uri="http://schemas.openxmlformats.org/drawingml/2006/table">
            <a:tbl>
              <a:tblPr firstRow="1" firstCol="1" bandRow="1">
                <a:tableStyleId>{5C22544A-7EE6-4342-B048-85BDC9FD1C3A}</a:tableStyleId>
              </a:tblPr>
              <a:tblGrid>
                <a:gridCol w="769759">
                  <a:extLst>
                    <a:ext uri="{9D8B030D-6E8A-4147-A177-3AD203B41FA5}">
                      <a16:colId xmlns:a16="http://schemas.microsoft.com/office/drawing/2014/main" val="4189582035"/>
                    </a:ext>
                  </a:extLst>
                </a:gridCol>
                <a:gridCol w="2277203">
                  <a:extLst>
                    <a:ext uri="{9D8B030D-6E8A-4147-A177-3AD203B41FA5}">
                      <a16:colId xmlns:a16="http://schemas.microsoft.com/office/drawing/2014/main" val="2116819836"/>
                    </a:ext>
                  </a:extLst>
                </a:gridCol>
              </a:tblGrid>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dirty="0">
                          <a:effectLst/>
                          <a:latin typeface="標楷體" panose="03000509000000000000" pitchFamily="65" charset="-120"/>
                          <a:ea typeface="標楷體" panose="03000509000000000000" pitchFamily="65" charset="-120"/>
                        </a:rPr>
                        <a:t>MENU </a:t>
                      </a:r>
                      <a:r>
                        <a:rPr lang="zh-TW" sz="1200" kern="0" dirty="0">
                          <a:effectLst/>
                          <a:latin typeface="標楷體" panose="03000509000000000000" pitchFamily="65" charset="-120"/>
                          <a:ea typeface="標楷體" panose="03000509000000000000" pitchFamily="65" charset="-120"/>
                        </a:rPr>
                        <a:t>美食誌 </a:t>
                      </a:r>
                      <a:r>
                        <a:rPr lang="en-US" sz="1200" kern="0" dirty="0">
                          <a:effectLst/>
                          <a:latin typeface="標楷體" panose="03000509000000000000" pitchFamily="65" charset="-120"/>
                          <a:ea typeface="標楷體" panose="03000509000000000000" pitchFamily="65" charset="-120"/>
                        </a:rPr>
                        <a:t>(2019.12.1)</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81329161"/>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富宏牛肉麵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464665604"/>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永康牛肉麵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794865867"/>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劉山東牛肉麵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27257995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林東芳牛肉麵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95868201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乖乖牛肉麵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72071892"/>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建宏牛肉麵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8202848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老皮牛肉麵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397248916"/>
                  </a:ext>
                </a:extLst>
              </a:tr>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愛</a:t>
                      </a:r>
                      <a:r>
                        <a:rPr lang="en-US" sz="1200" kern="0">
                          <a:effectLst/>
                          <a:latin typeface="標楷體" panose="03000509000000000000" pitchFamily="65" charset="-120"/>
                          <a:ea typeface="標楷體" panose="03000509000000000000" pitchFamily="65" charset="-120"/>
                        </a:rPr>
                        <a:t>.</a:t>
                      </a:r>
                      <a:r>
                        <a:rPr lang="zh-TW" sz="1200" kern="0">
                          <a:effectLst/>
                          <a:latin typeface="標楷體" panose="03000509000000000000" pitchFamily="65" charset="-120"/>
                          <a:ea typeface="標楷體" panose="03000509000000000000" pitchFamily="65" charset="-120"/>
                        </a:rPr>
                        <a:t>熟成</a:t>
                      </a:r>
                      <a:r>
                        <a:rPr lang="en-US" sz="1200" kern="0">
                          <a:effectLst/>
                          <a:latin typeface="標楷體" panose="03000509000000000000" pitchFamily="65" charset="-120"/>
                          <a:ea typeface="標楷體" panose="03000509000000000000" pitchFamily="65" charset="-120"/>
                        </a:rPr>
                        <a:t>21</a:t>
                      </a:r>
                      <a:r>
                        <a:rPr lang="zh-TW" sz="1200" kern="0">
                          <a:effectLst/>
                          <a:latin typeface="標楷體" panose="03000509000000000000" pitchFamily="65" charset="-120"/>
                          <a:ea typeface="標楷體" panose="03000509000000000000" pitchFamily="65" charset="-120"/>
                        </a:rPr>
                        <a:t>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5496836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樂客牛肉麵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063696484"/>
                  </a:ext>
                </a:extLst>
              </a:tr>
              <a:tr h="382290">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第十名</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犇三牛牛肉麵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14189512"/>
                  </a:ext>
                </a:extLst>
              </a:tr>
            </a:tbl>
          </a:graphicData>
        </a:graphic>
      </p:graphicFrame>
      <p:sp>
        <p:nvSpPr>
          <p:cNvPr id="13" name="矩形 12"/>
          <p:cNvSpPr/>
          <p:nvPr/>
        </p:nvSpPr>
        <p:spPr>
          <a:xfrm>
            <a:off x="8277100" y="6223998"/>
            <a:ext cx="4208691" cy="415498"/>
          </a:xfrm>
          <a:prstGeom prst="rect">
            <a:avLst/>
          </a:prstGeom>
        </p:spPr>
        <p:txBody>
          <a:bodyPr wrap="square">
            <a:spAutoFit/>
          </a:bodyPr>
          <a:lstStyle/>
          <a:p>
            <a:r>
              <a:rPr lang="zh-TW" altLang="zh-TW" sz="1050" dirty="0">
                <a:latin typeface="Times New Roman" panose="02020603050405020304" pitchFamily="18" charset="0"/>
                <a:ea typeface="標楷體" panose="03000509000000000000" pitchFamily="65" charset="-120"/>
                <a:cs typeface="Times New Roman" panose="02020603050405020304" pitchFamily="18" charset="0"/>
              </a:rPr>
              <a:t>來源</a:t>
            </a:r>
            <a:r>
              <a:rPr lang="zh-TW"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smtClean="0">
                <a:latin typeface="Times New Roman" panose="02020603050405020304" pitchFamily="18" charset="0"/>
                <a:ea typeface="標楷體" panose="03000509000000000000" pitchFamily="65" charset="-120"/>
              </a:rPr>
              <a:t>https</a:t>
            </a:r>
            <a:r>
              <a:rPr lang="en-US" altLang="zh-TW" sz="1050" dirty="0">
                <a:latin typeface="Times New Roman" panose="02020603050405020304" pitchFamily="18" charset="0"/>
                <a:ea typeface="標楷體" panose="03000509000000000000" pitchFamily="65" charset="-120"/>
              </a:rPr>
              <a:t>://findlife.com.tw/menu/blog/2019/12/01/2019beefnoodles/</a:t>
            </a:r>
            <a:endParaRPr lang="zh-TW" altLang="en-US" sz="1050" dirty="0"/>
          </a:p>
        </p:txBody>
      </p:sp>
      <p:sp>
        <p:nvSpPr>
          <p:cNvPr id="14" name="矩形 13"/>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5" name="矩形 14"/>
          <p:cNvSpPr/>
          <p:nvPr/>
        </p:nvSpPr>
        <p:spPr>
          <a:xfrm>
            <a:off x="8898341" y="6017846"/>
            <a:ext cx="268911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a:t>
            </a:r>
            <a:r>
              <a:rPr lang="zh-TW" altLang="en-US" sz="1200" dirty="0" smtClean="0">
                <a:latin typeface="標楷體" panose="03000509000000000000" pitchFamily="65" charset="-120"/>
                <a:ea typeface="標楷體" panose="03000509000000000000" pitchFamily="65" charset="-120"/>
              </a:rPr>
              <a:t>誌調查牛肉麵</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a:t>
            </a:r>
            <a:endParaRPr lang="zh-TW" altLang="en-US" sz="1200" dirty="0">
              <a:latin typeface="標楷體" panose="03000509000000000000" pitchFamily="65" charset="-120"/>
              <a:ea typeface="標楷體" panose="03000509000000000000" pitchFamily="65" charset="-120"/>
            </a:endParaRPr>
          </a:p>
        </p:txBody>
      </p:sp>
      <p:pic>
        <p:nvPicPr>
          <p:cNvPr id="16" name="圖片 15"/>
          <p:cNvPicPr/>
          <p:nvPr/>
        </p:nvPicPr>
        <p:blipFill>
          <a:blip r:embed="rId3"/>
          <a:stretch>
            <a:fillRect/>
          </a:stretch>
        </p:blipFill>
        <p:spPr>
          <a:xfrm>
            <a:off x="1305825" y="3621974"/>
            <a:ext cx="1882073" cy="2864883"/>
          </a:xfrm>
          <a:prstGeom prst="rect">
            <a:avLst/>
          </a:prstGeom>
        </p:spPr>
      </p:pic>
      <p:pic>
        <p:nvPicPr>
          <p:cNvPr id="17" name="圖片 16"/>
          <p:cNvPicPr/>
          <p:nvPr/>
        </p:nvPicPr>
        <p:blipFill>
          <a:blip r:embed="rId4"/>
          <a:stretch>
            <a:fillRect/>
          </a:stretch>
        </p:blipFill>
        <p:spPr>
          <a:xfrm>
            <a:off x="3638506" y="3658223"/>
            <a:ext cx="1919190" cy="2828634"/>
          </a:xfrm>
          <a:prstGeom prst="rect">
            <a:avLst/>
          </a:prstGeom>
        </p:spPr>
      </p:pic>
      <p:pic>
        <p:nvPicPr>
          <p:cNvPr id="18" name="圖片 17"/>
          <p:cNvPicPr/>
          <p:nvPr/>
        </p:nvPicPr>
        <p:blipFill>
          <a:blip r:embed="rId5"/>
          <a:stretch>
            <a:fillRect/>
          </a:stretch>
        </p:blipFill>
        <p:spPr>
          <a:xfrm>
            <a:off x="5922270" y="3946259"/>
            <a:ext cx="2017231" cy="2540598"/>
          </a:xfrm>
          <a:prstGeom prst="rect">
            <a:avLst/>
          </a:prstGeom>
        </p:spPr>
      </p:pic>
      <p:sp>
        <p:nvSpPr>
          <p:cNvPr id="19" name="矩形 18"/>
          <p:cNvSpPr/>
          <p:nvPr/>
        </p:nvSpPr>
        <p:spPr>
          <a:xfrm>
            <a:off x="3319308" y="6486858"/>
            <a:ext cx="284398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美食誌調查牛肉麵前三名範例</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701417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15</a:t>
            </a:fld>
            <a:endParaRPr lang="zh-CN" altLang="en-US" dirty="0"/>
          </a:p>
        </p:txBody>
      </p:sp>
      <p:sp>
        <p:nvSpPr>
          <p:cNvPr id="3" name="圆角矩形 66"/>
          <p:cNvSpPr/>
          <p:nvPr/>
        </p:nvSpPr>
        <p:spPr>
          <a:xfrm rot="10800000" flipV="1">
            <a:off x="623711" y="136578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4" name="直接连接符 68"/>
          <p:cNvCxnSpPr/>
          <p:nvPr/>
        </p:nvCxnSpPr>
        <p:spPr>
          <a:xfrm flipH="1">
            <a:off x="1052571" y="1701859"/>
            <a:ext cx="298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文本框 386"/>
          <p:cNvSpPr txBox="1"/>
          <p:nvPr/>
        </p:nvSpPr>
        <p:spPr>
          <a:xfrm>
            <a:off x="1052570" y="1190611"/>
            <a:ext cx="3108535" cy="525974"/>
          </a:xfrm>
          <a:prstGeom prst="rect">
            <a:avLst/>
          </a:prstGeom>
          <a:noFill/>
        </p:spPr>
        <p:txBody>
          <a:bodyPr wrap="none" lIns="91436" tIns="45718" rIns="91436" bIns="45718" rtlCol="0">
            <a:spAutoFit/>
          </a:bodyPr>
          <a:lstStyle/>
          <a:p>
            <a:pPr>
              <a:lnSpc>
                <a:spcPct val="130000"/>
              </a:lnSpc>
            </a:pPr>
            <a:r>
              <a:rPr lang="en-US" altLang="zh-TW" sz="2400" dirty="0">
                <a:solidFill>
                  <a:srgbClr val="157E9F"/>
                </a:solidFill>
                <a:latin typeface="標楷體" panose="03000509000000000000" pitchFamily="65" charset="-120"/>
                <a:ea typeface="標楷體" panose="03000509000000000000" pitchFamily="65" charset="-120"/>
              </a:rPr>
              <a:t>Instagram</a:t>
            </a:r>
            <a:r>
              <a:rPr lang="zh-TW" altLang="en-US" sz="2400" dirty="0">
                <a:solidFill>
                  <a:srgbClr val="157E9F"/>
                </a:solidFill>
                <a:latin typeface="標楷體" panose="03000509000000000000" pitchFamily="65" charset="-120"/>
                <a:ea typeface="標楷體" panose="03000509000000000000" pitchFamily="65" charset="-120"/>
              </a:rPr>
              <a:t>評論者資訊</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6" name="TextBox 36"/>
          <p:cNvSpPr txBox="1">
            <a:spLocks noChangeArrowheads="1"/>
          </p:cNvSpPr>
          <p:nvPr/>
        </p:nvSpPr>
        <p:spPr bwMode="auto">
          <a:xfrm>
            <a:off x="895949" y="1849101"/>
            <a:ext cx="72596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網路</a:t>
            </a:r>
            <a:r>
              <a:rPr lang="zh-TW" altLang="en-US" sz="2000" dirty="0">
                <a:latin typeface="標楷體" panose="03000509000000000000" pitchFamily="65" charset="-120"/>
                <a:ea typeface="標楷體" panose="03000509000000000000" pitchFamily="65" charset="-120"/>
              </a:rPr>
              <a:t>爬蟲套件</a:t>
            </a:r>
            <a:r>
              <a:rPr lang="en-US" altLang="zh-TW" sz="2000" dirty="0">
                <a:latin typeface="標楷體" panose="03000509000000000000" pitchFamily="65" charset="-120"/>
                <a:ea typeface="標楷體" panose="03000509000000000000" pitchFamily="65" charset="-120"/>
              </a:rPr>
              <a:t>selenium</a:t>
            </a:r>
            <a:r>
              <a:rPr lang="zh-TW" altLang="en-US" sz="2000" dirty="0">
                <a:latin typeface="標楷體" panose="03000509000000000000" pitchFamily="65" charset="-120"/>
                <a:ea typeface="標楷體" panose="03000509000000000000" pitchFamily="65" charset="-120"/>
              </a:rPr>
              <a:t>以及瀏覽器擴充套件</a:t>
            </a:r>
            <a:r>
              <a:rPr lang="en-US" altLang="zh-TW" sz="2000" dirty="0" err="1">
                <a:latin typeface="標楷體" panose="03000509000000000000" pitchFamily="65" charset="-120"/>
                <a:ea typeface="標楷體" panose="03000509000000000000" pitchFamily="65" charset="-120"/>
              </a:rPr>
              <a:t>webscraper</a:t>
            </a:r>
            <a:r>
              <a:rPr lang="zh-TW" altLang="en-US" sz="2000" dirty="0">
                <a:latin typeface="標楷體" panose="03000509000000000000" pitchFamily="65" charset="-120"/>
                <a:ea typeface="標楷體" panose="03000509000000000000" pitchFamily="65" charset="-120"/>
              </a:rPr>
              <a:t>爬取評論者貼文內容、個人資訊</a:t>
            </a:r>
          </a:p>
        </p:txBody>
      </p:sp>
      <p:graphicFrame>
        <p:nvGraphicFramePr>
          <p:cNvPr id="7" name="表格 6"/>
          <p:cNvGraphicFramePr>
            <a:graphicFrameLocks noGrp="1"/>
          </p:cNvGraphicFramePr>
          <p:nvPr>
            <p:extLst>
              <p:ext uri="{D42A27DB-BD31-4B8C-83A1-F6EECF244321}">
                <p14:modId xmlns:p14="http://schemas.microsoft.com/office/powerpoint/2010/main" val="3783500385"/>
              </p:ext>
            </p:extLst>
          </p:nvPr>
        </p:nvGraphicFramePr>
        <p:xfrm>
          <a:off x="1052570" y="3121351"/>
          <a:ext cx="4658188" cy="1635536"/>
        </p:xfrm>
        <a:graphic>
          <a:graphicData uri="http://schemas.openxmlformats.org/drawingml/2006/table">
            <a:tbl>
              <a:tblPr firstRow="1" firstCol="1" bandRow="1">
                <a:tableStyleId>{5C22544A-7EE6-4342-B048-85BDC9FD1C3A}</a:tableStyleId>
              </a:tblPr>
              <a:tblGrid>
                <a:gridCol w="430050">
                  <a:extLst>
                    <a:ext uri="{9D8B030D-6E8A-4147-A177-3AD203B41FA5}">
                      <a16:colId xmlns:a16="http://schemas.microsoft.com/office/drawing/2014/main" val="4142083247"/>
                    </a:ext>
                  </a:extLst>
                </a:gridCol>
                <a:gridCol w="966983">
                  <a:extLst>
                    <a:ext uri="{9D8B030D-6E8A-4147-A177-3AD203B41FA5}">
                      <a16:colId xmlns:a16="http://schemas.microsoft.com/office/drawing/2014/main" val="3066835028"/>
                    </a:ext>
                  </a:extLst>
                </a:gridCol>
                <a:gridCol w="1160632">
                  <a:extLst>
                    <a:ext uri="{9D8B030D-6E8A-4147-A177-3AD203B41FA5}">
                      <a16:colId xmlns:a16="http://schemas.microsoft.com/office/drawing/2014/main" val="574642053"/>
                    </a:ext>
                  </a:extLst>
                </a:gridCol>
                <a:gridCol w="626212">
                  <a:extLst>
                    <a:ext uri="{9D8B030D-6E8A-4147-A177-3AD203B41FA5}">
                      <a16:colId xmlns:a16="http://schemas.microsoft.com/office/drawing/2014/main" val="1959048208"/>
                    </a:ext>
                  </a:extLst>
                </a:gridCol>
                <a:gridCol w="790311">
                  <a:extLst>
                    <a:ext uri="{9D8B030D-6E8A-4147-A177-3AD203B41FA5}">
                      <a16:colId xmlns:a16="http://schemas.microsoft.com/office/drawing/2014/main" val="1071273181"/>
                    </a:ext>
                  </a:extLst>
                </a:gridCol>
                <a:gridCol w="684000">
                  <a:extLst>
                    <a:ext uri="{9D8B030D-6E8A-4147-A177-3AD203B41FA5}">
                      <a16:colId xmlns:a16="http://schemas.microsoft.com/office/drawing/2014/main" val="2200532089"/>
                    </a:ext>
                  </a:extLst>
                </a:gridCol>
              </a:tblGrid>
              <a:tr h="323912">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評論者個人資訊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4102227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Account</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Instagram</a:t>
                      </a:r>
                      <a:r>
                        <a:rPr lang="zh-TW" sz="1200" kern="100">
                          <a:effectLst/>
                          <a:latin typeface="標楷體" panose="03000509000000000000" pitchFamily="65" charset="-120"/>
                          <a:ea typeface="標楷體" panose="03000509000000000000" pitchFamily="65" charset="-120"/>
                        </a:rPr>
                        <a:t>帳號</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Contents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內文</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2148495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Posts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Likes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按讚數</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978180722"/>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Followers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粉絲數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571445996"/>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Following</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追蹤中數量</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7933801"/>
                  </a:ext>
                </a:extLst>
              </a:tr>
            </a:tbl>
          </a:graphicData>
        </a:graphic>
      </p:graphicFrame>
      <p:sp>
        <p:nvSpPr>
          <p:cNvPr id="8" name="矩形 7"/>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0" name="矩形 9"/>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11"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4" name="矩形 13"/>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pic>
        <p:nvPicPr>
          <p:cNvPr id="15" name="圖片 14"/>
          <p:cNvPicPr/>
          <p:nvPr/>
        </p:nvPicPr>
        <p:blipFill>
          <a:blip r:embed="rId3"/>
          <a:stretch>
            <a:fillRect/>
          </a:stretch>
        </p:blipFill>
        <p:spPr>
          <a:xfrm>
            <a:off x="6170658" y="2513720"/>
            <a:ext cx="2328737" cy="3745152"/>
          </a:xfrm>
          <a:prstGeom prst="rect">
            <a:avLst/>
          </a:prstGeom>
          <a:ln>
            <a:solidFill>
              <a:schemeClr val="tx1"/>
            </a:solidFill>
          </a:ln>
        </p:spPr>
      </p:pic>
      <p:sp>
        <p:nvSpPr>
          <p:cNvPr id="16" name="矩形 15"/>
          <p:cNvSpPr/>
          <p:nvPr/>
        </p:nvSpPr>
        <p:spPr>
          <a:xfrm>
            <a:off x="6170658" y="6327110"/>
            <a:ext cx="2409634"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貼文資訊</a:t>
            </a:r>
            <a:r>
              <a:rPr lang="en-US" altLang="zh-TW" dirty="0">
                <a:latin typeface="Times New Roman" panose="02020603050405020304" pitchFamily="18" charset="0"/>
                <a:ea typeface="標楷體" panose="03000509000000000000" pitchFamily="65" charset="-120"/>
              </a:rPr>
              <a:t>(Caitlin,2019)</a:t>
            </a:r>
            <a:endParaRPr lang="zh-TW" altLang="en-US" dirty="0"/>
          </a:p>
        </p:txBody>
      </p:sp>
      <p:pic>
        <p:nvPicPr>
          <p:cNvPr id="17" name="圖片 16"/>
          <p:cNvPicPr/>
          <p:nvPr/>
        </p:nvPicPr>
        <p:blipFill>
          <a:blip r:embed="rId4"/>
          <a:stretch>
            <a:fillRect/>
          </a:stretch>
        </p:blipFill>
        <p:spPr>
          <a:xfrm>
            <a:off x="8826458" y="3466773"/>
            <a:ext cx="2966720" cy="1515745"/>
          </a:xfrm>
          <a:prstGeom prst="rect">
            <a:avLst/>
          </a:prstGeom>
          <a:ln>
            <a:solidFill>
              <a:schemeClr val="tx1"/>
            </a:solidFill>
          </a:ln>
        </p:spPr>
      </p:pic>
      <p:cxnSp>
        <p:nvCxnSpPr>
          <p:cNvPr id="19" name="直線單箭頭接點 18"/>
          <p:cNvCxnSpPr>
            <a:endCxn id="17" idx="1"/>
          </p:cNvCxnSpPr>
          <p:nvPr/>
        </p:nvCxnSpPr>
        <p:spPr>
          <a:xfrm flipV="1">
            <a:off x="6899564" y="4224646"/>
            <a:ext cx="1926894" cy="1249879"/>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p:cNvSpPr/>
          <p:nvPr/>
        </p:nvSpPr>
        <p:spPr>
          <a:xfrm>
            <a:off x="8921879" y="5105193"/>
            <a:ext cx="2871299"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貼文洞察報告</a:t>
            </a:r>
            <a:r>
              <a:rPr lang="en-US" altLang="zh-TW" dirty="0">
                <a:latin typeface="Times New Roman" panose="02020603050405020304" pitchFamily="18" charset="0"/>
                <a:ea typeface="標楷體" panose="03000509000000000000" pitchFamily="65" charset="-120"/>
              </a:rPr>
              <a:t>(Caitlin,2019)</a:t>
            </a:r>
            <a:endParaRPr lang="zh-TW" altLang="en-US" dirty="0"/>
          </a:p>
        </p:txBody>
      </p:sp>
      <p:cxnSp>
        <p:nvCxnSpPr>
          <p:cNvPr id="22" name="直線接點 21"/>
          <p:cNvCxnSpPr/>
          <p:nvPr/>
        </p:nvCxnSpPr>
        <p:spPr>
          <a:xfrm>
            <a:off x="9027081" y="3064505"/>
            <a:ext cx="128070" cy="77151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9664272" y="3031134"/>
            <a:ext cx="212930" cy="8388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8728462" y="2274845"/>
            <a:ext cx="461665" cy="952548"/>
          </a:xfrm>
          <a:prstGeom prst="rect">
            <a:avLst/>
          </a:prstGeom>
          <a:noFill/>
        </p:spPr>
        <p:txBody>
          <a:bodyPr vert="eaVert" wrap="square" rtlCol="0">
            <a:spAutoFit/>
          </a:bodyPr>
          <a:lstStyle/>
          <a:p>
            <a:r>
              <a:rPr lang="zh-TW" altLang="en-US" dirty="0" smtClean="0"/>
              <a:t>按讚數</a:t>
            </a:r>
            <a:endParaRPr lang="zh-TW" altLang="en-US" dirty="0"/>
          </a:p>
        </p:txBody>
      </p:sp>
      <p:sp>
        <p:nvSpPr>
          <p:cNvPr id="29" name="文字方塊 28"/>
          <p:cNvSpPr txBox="1"/>
          <p:nvPr/>
        </p:nvSpPr>
        <p:spPr>
          <a:xfrm>
            <a:off x="9390750" y="2258001"/>
            <a:ext cx="461665" cy="952548"/>
          </a:xfrm>
          <a:prstGeom prst="rect">
            <a:avLst/>
          </a:prstGeom>
          <a:noFill/>
        </p:spPr>
        <p:txBody>
          <a:bodyPr vert="eaVert" wrap="square" rtlCol="0">
            <a:spAutoFit/>
          </a:bodyPr>
          <a:lstStyle/>
          <a:p>
            <a:r>
              <a:rPr lang="zh-TW" altLang="en-US" dirty="0" smtClean="0"/>
              <a:t>留言數</a:t>
            </a:r>
            <a:endParaRPr lang="zh-TW" altLang="en-US" dirty="0"/>
          </a:p>
        </p:txBody>
      </p:sp>
      <p:sp>
        <p:nvSpPr>
          <p:cNvPr id="30" name="文字方塊 29"/>
          <p:cNvSpPr txBox="1"/>
          <p:nvPr/>
        </p:nvSpPr>
        <p:spPr>
          <a:xfrm>
            <a:off x="10524140" y="2274845"/>
            <a:ext cx="461665" cy="952548"/>
          </a:xfrm>
          <a:prstGeom prst="rect">
            <a:avLst/>
          </a:prstGeom>
          <a:noFill/>
        </p:spPr>
        <p:txBody>
          <a:bodyPr vert="eaVert" wrap="square" rtlCol="0">
            <a:spAutoFit/>
          </a:bodyPr>
          <a:lstStyle/>
          <a:p>
            <a:r>
              <a:rPr lang="zh-TW" altLang="en-US" dirty="0" smtClean="0"/>
              <a:t>分</a:t>
            </a:r>
            <a:r>
              <a:rPr lang="zh-TW" altLang="en-US" dirty="0"/>
              <a:t>享</a:t>
            </a:r>
            <a:r>
              <a:rPr lang="zh-TW" altLang="en-US" dirty="0" smtClean="0"/>
              <a:t>數</a:t>
            </a:r>
            <a:endParaRPr lang="zh-TW" altLang="en-US" dirty="0"/>
          </a:p>
        </p:txBody>
      </p:sp>
      <p:cxnSp>
        <p:nvCxnSpPr>
          <p:cNvPr id="31" name="直線接點 30"/>
          <p:cNvCxnSpPr/>
          <p:nvPr/>
        </p:nvCxnSpPr>
        <p:spPr>
          <a:xfrm>
            <a:off x="11312868" y="3095882"/>
            <a:ext cx="116091" cy="778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flipH="1">
            <a:off x="10701592" y="3095882"/>
            <a:ext cx="53380" cy="74013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1057450" y="2271632"/>
            <a:ext cx="461665" cy="952548"/>
          </a:xfrm>
          <a:prstGeom prst="rect">
            <a:avLst/>
          </a:prstGeom>
          <a:noFill/>
        </p:spPr>
        <p:txBody>
          <a:bodyPr vert="eaVert" wrap="square" rtlCol="0">
            <a:spAutoFit/>
          </a:bodyPr>
          <a:lstStyle/>
          <a:p>
            <a:r>
              <a:rPr lang="zh-TW" altLang="en-US" dirty="0" smtClean="0"/>
              <a:t>珍藏數</a:t>
            </a:r>
            <a:endParaRPr lang="zh-TW" altLang="en-US" dirty="0"/>
          </a:p>
        </p:txBody>
      </p:sp>
      <p:sp>
        <p:nvSpPr>
          <p:cNvPr id="38" name="矩形 37"/>
          <p:cNvSpPr/>
          <p:nvPr/>
        </p:nvSpPr>
        <p:spPr>
          <a:xfrm>
            <a:off x="10532184" y="4538044"/>
            <a:ext cx="1050532" cy="50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91319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690504" y="475910"/>
            <a:ext cx="249298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決定影響力計算方</a:t>
            </a:r>
            <a:r>
              <a:rPr lang="zh-TW" altLang="en-US" sz="2000" b="1" dirty="0">
                <a:latin typeface="標楷體" panose="03000509000000000000" pitchFamily="65" charset="-120"/>
                <a:ea typeface="標楷體" panose="03000509000000000000" pitchFamily="65" charset="-120"/>
              </a:rPr>
              <a:t>式</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graphicFrame>
        <p:nvGraphicFramePr>
          <p:cNvPr id="17" name="表格 16"/>
          <p:cNvGraphicFramePr>
            <a:graphicFrameLocks noGrp="1"/>
          </p:cNvGraphicFramePr>
          <p:nvPr>
            <p:extLst>
              <p:ext uri="{D42A27DB-BD31-4B8C-83A1-F6EECF244321}">
                <p14:modId xmlns:p14="http://schemas.microsoft.com/office/powerpoint/2010/main" val="2686246294"/>
              </p:ext>
            </p:extLst>
          </p:nvPr>
        </p:nvGraphicFramePr>
        <p:xfrm>
          <a:off x="579571" y="2046957"/>
          <a:ext cx="11188877" cy="3533992"/>
        </p:xfrm>
        <a:graphic>
          <a:graphicData uri="http://schemas.openxmlformats.org/drawingml/2006/table">
            <a:tbl>
              <a:tblPr firstRow="1" bandRow="1">
                <a:tableStyleId>{5C22544A-7EE6-4342-B048-85BDC9FD1C3A}</a:tableStyleId>
              </a:tblPr>
              <a:tblGrid>
                <a:gridCol w="2511594">
                  <a:extLst>
                    <a:ext uri="{9D8B030D-6E8A-4147-A177-3AD203B41FA5}">
                      <a16:colId xmlns:a16="http://schemas.microsoft.com/office/drawing/2014/main" val="20000"/>
                    </a:ext>
                  </a:extLst>
                </a:gridCol>
                <a:gridCol w="4052499">
                  <a:extLst>
                    <a:ext uri="{9D8B030D-6E8A-4147-A177-3AD203B41FA5}">
                      <a16:colId xmlns:a16="http://schemas.microsoft.com/office/drawing/2014/main" val="20001"/>
                    </a:ext>
                  </a:extLst>
                </a:gridCol>
                <a:gridCol w="4624784">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影響力計算方式</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en-US" altLang="zh-TW" sz="1800" dirty="0" smtClean="0">
                          <a:latin typeface="標楷體" panose="03000509000000000000" pitchFamily="65" charset="-120"/>
                          <a:ea typeface="標楷體" panose="03000509000000000000" pitchFamily="65" charset="-120"/>
                        </a:rPr>
                        <a:t>Ling Hang Yew, R., </a:t>
                      </a:r>
                      <a:r>
                        <a:rPr lang="en-US" altLang="zh-TW" sz="1800" dirty="0" err="1" smtClean="0">
                          <a:latin typeface="標楷體" panose="03000509000000000000" pitchFamily="65" charset="-120"/>
                          <a:ea typeface="標楷體" panose="03000509000000000000" pitchFamily="65" charset="-120"/>
                        </a:rPr>
                        <a:t>Binti</a:t>
                      </a:r>
                      <a:r>
                        <a:rPr lang="en-US" altLang="zh-TW" sz="1800" dirty="0" smtClean="0">
                          <a:latin typeface="標楷體" panose="03000509000000000000" pitchFamily="65" charset="-120"/>
                          <a:ea typeface="標楷體" panose="03000509000000000000" pitchFamily="65" charset="-120"/>
                        </a:rPr>
                        <a:t> </a:t>
                      </a:r>
                      <a:r>
                        <a:rPr lang="en-US" altLang="zh-TW" sz="1800" dirty="0" err="1" smtClean="0">
                          <a:latin typeface="標楷體" panose="03000509000000000000" pitchFamily="65" charset="-120"/>
                          <a:ea typeface="標楷體" panose="03000509000000000000" pitchFamily="65" charset="-120"/>
                        </a:rPr>
                        <a:t>Suhaidi</a:t>
                      </a:r>
                      <a:r>
                        <a:rPr lang="en-US" altLang="zh-TW" sz="1800" dirty="0" smtClean="0">
                          <a:latin typeface="標楷體" panose="03000509000000000000" pitchFamily="65" charset="-120"/>
                          <a:ea typeface="標楷體" panose="03000509000000000000" pitchFamily="65" charset="-120"/>
                        </a:rPr>
                        <a:t>, S., </a:t>
                      </a:r>
                      <a:r>
                        <a:rPr lang="en-US" altLang="zh-TW" sz="1800" dirty="0" err="1" smtClean="0">
                          <a:latin typeface="標楷體" panose="03000509000000000000" pitchFamily="65" charset="-120"/>
                          <a:ea typeface="標楷體" panose="03000509000000000000" pitchFamily="65" charset="-120"/>
                        </a:rPr>
                        <a:t>Seewoochurn</a:t>
                      </a:r>
                      <a:r>
                        <a:rPr lang="en-US" altLang="zh-TW" sz="1800" dirty="0" smtClean="0">
                          <a:latin typeface="標楷體" panose="03000509000000000000" pitchFamily="65" charset="-120"/>
                          <a:ea typeface="標楷體" panose="03000509000000000000" pitchFamily="65" charset="-120"/>
                        </a:rPr>
                        <a:t>, P., Kumar </a:t>
                      </a:r>
                      <a:r>
                        <a:rPr lang="en-US" altLang="zh-TW" sz="1800" dirty="0" err="1" smtClean="0">
                          <a:latin typeface="標楷體" panose="03000509000000000000" pitchFamily="65" charset="-120"/>
                          <a:ea typeface="標楷體" panose="03000509000000000000" pitchFamily="65" charset="-120"/>
                        </a:rPr>
                        <a:t>Sevamalai</a:t>
                      </a:r>
                      <a:r>
                        <a:rPr lang="en-US" altLang="zh-TW" sz="1800" dirty="0" smtClean="0">
                          <a:latin typeface="標楷體" panose="03000509000000000000" pitchFamily="65" charset="-120"/>
                          <a:ea typeface="標楷體" panose="03000509000000000000" pitchFamily="65" charset="-120"/>
                        </a:rPr>
                        <a:t>, V. (2018)</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Social Network Influencers’</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Engagement Rate Algorithm Using Instagram Data</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基於追蹤者數量、按讚數、留言數、用戶知名度、影片觀看數、文章觸及率等因素，採用不同比重加權計算</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en-US" sz="1800" dirty="0" smtClean="0">
                          <a:latin typeface="標楷體" panose="03000509000000000000" pitchFamily="65" charset="-120"/>
                          <a:ea typeface="標楷體" panose="03000509000000000000" pitchFamily="65" charset="-120"/>
                        </a:rPr>
                        <a:t>陳佳雯</a:t>
                      </a:r>
                      <a:r>
                        <a:rPr lang="en-US" altLang="zh-TW" sz="1800" dirty="0" smtClean="0">
                          <a:latin typeface="標楷體" panose="03000509000000000000" pitchFamily="65" charset="-120"/>
                          <a:ea typeface="標楷體" panose="03000509000000000000" pitchFamily="65" charset="-120"/>
                        </a:rPr>
                        <a:t>(2017)</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探討美食圖片內容力及社群影響力對按讚行為之影響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以</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為例</a:t>
                      </a:r>
                    </a:p>
                    <a:p>
                      <a:pPr marL="0" algn="l" defTabSz="914400" rtl="0" eaLnBrk="1" latinLnBrk="0" hangingPunct="1"/>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讚數</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留言：</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的留言現象較不盛行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分享：僅限將</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的貼文分享到其他的社群上，無法有效擴散</a:t>
                      </a: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011761" y="1009735"/>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影響力權重</a:t>
            </a:r>
            <a:endParaRPr lang="zh-TW"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212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711935" y="448459"/>
            <a:ext cx="351890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將評論利用情緒分析轉為評分</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8" name="文本框 386"/>
          <p:cNvSpPr txBox="1"/>
          <p:nvPr/>
        </p:nvSpPr>
        <p:spPr>
          <a:xfrm>
            <a:off x="1185880" y="984517"/>
            <a:ext cx="1415764" cy="525974"/>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評分計算</a:t>
            </a:r>
            <a:endParaRPr lang="zh-TW" altLang="en-US" sz="2400" dirty="0">
              <a:solidFill>
                <a:srgbClr val="157E9F"/>
              </a:solidFill>
              <a:latin typeface="標楷體" panose="03000509000000000000" pitchFamily="65" charset="-120"/>
              <a:ea typeface="標楷體" panose="03000509000000000000" pitchFamily="65" charset="-120"/>
            </a:endParaRPr>
          </a:p>
        </p:txBody>
      </p:sp>
      <p:pic>
        <p:nvPicPr>
          <p:cNvPr id="4098" name="圖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17" y="2669516"/>
            <a:ext cx="5086977" cy="1978269"/>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626" y="3301340"/>
            <a:ext cx="5018830" cy="934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220686" y="21734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4"/>
          <p:cNvSpPr>
            <a:spLocks noChangeArrowheads="1"/>
          </p:cNvSpPr>
          <p:nvPr/>
        </p:nvSpPr>
        <p:spPr bwMode="auto">
          <a:xfrm>
            <a:off x="1653986" y="4781846"/>
            <a:ext cx="41158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情緒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詞的情緒分數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006442" y="4414011"/>
            <a:ext cx="3942607" cy="36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p:txBody>
      </p:sp>
    </p:spTree>
    <p:extLst>
      <p:ext uri="{BB962C8B-B14F-4D97-AF65-F5344CB8AC3E}">
        <p14:creationId xmlns:p14="http://schemas.microsoft.com/office/powerpoint/2010/main" val="1053907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18</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07001" y="448459"/>
            <a:ext cx="326242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設計線性規劃法之評分機制</a:t>
            </a:r>
            <a:endParaRPr lang="zh-TW" altLang="en-US"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2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TextBox 36"/>
          <p:cNvSpPr txBox="1">
            <a:spLocks noChangeArrowheads="1"/>
          </p:cNvSpPr>
          <p:nvPr/>
        </p:nvSpPr>
        <p:spPr bwMode="auto">
          <a:xfrm>
            <a:off x="719020" y="1638838"/>
            <a:ext cx="1068867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僅利用台大擴增情緒辭典</a:t>
            </a:r>
            <a:r>
              <a:rPr lang="en-US" altLang="zh-TW" sz="2000" dirty="0">
                <a:latin typeface="標楷體" panose="03000509000000000000" pitchFamily="65" charset="-120"/>
                <a:ea typeface="標楷體" panose="03000509000000000000" pitchFamily="65" charset="-120"/>
              </a:rPr>
              <a:t>(ANTUSD</a:t>
            </a:r>
            <a:r>
              <a:rPr lang="en-US" altLang="zh-TW" sz="2000" dirty="0" smtClean="0">
                <a:latin typeface="標楷體" panose="03000509000000000000" pitchFamily="65" charset="-120"/>
                <a:ea typeface="標楷體" panose="03000509000000000000" pitchFamily="65" charset="-120"/>
              </a:rPr>
              <a:t>)</a:t>
            </a:r>
            <a:r>
              <a:rPr lang="en-US" altLang="zh-TW" sz="1400" dirty="0" smtClean="0">
                <a:latin typeface="標楷體" panose="03000509000000000000" pitchFamily="65" charset="-120"/>
                <a:ea typeface="標楷體" panose="03000509000000000000" pitchFamily="65" charset="-120"/>
              </a:rPr>
              <a:t>(Shih-Ming,2016)</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2000" dirty="0" smtClean="0">
                <a:latin typeface="標楷體" panose="03000509000000000000" pitchFamily="65" charset="-120"/>
                <a:ea typeface="標楷體" panose="03000509000000000000" pitchFamily="65" charset="-120"/>
              </a:rPr>
              <a:t>辭典</a:t>
            </a:r>
            <a:r>
              <a:rPr lang="en-US" altLang="zh-TW" sz="1400" dirty="0">
                <a:latin typeface="標楷體" panose="03000509000000000000" pitchFamily="65" charset="-120"/>
                <a:ea typeface="標楷體" panose="03000509000000000000" pitchFamily="65" charset="-120"/>
              </a:rPr>
              <a:t>(</a:t>
            </a:r>
            <a:r>
              <a:rPr lang="en-US" altLang="zh-TW" sz="1400" dirty="0" err="1">
                <a:latin typeface="標楷體" panose="03000509000000000000" pitchFamily="65" charset="-120"/>
                <a:ea typeface="標楷體" panose="03000509000000000000" pitchFamily="65" charset="-120"/>
              </a:rPr>
              <a:t>Kralj</a:t>
            </a:r>
            <a:r>
              <a:rPr lang="en-US" altLang="zh-TW" sz="1400" dirty="0">
                <a:latin typeface="標楷體" panose="03000509000000000000" pitchFamily="65" charset="-120"/>
                <a:ea typeface="標楷體" panose="03000509000000000000" pitchFamily="65" charset="-120"/>
              </a:rPr>
              <a:t> Novak</a:t>
            </a:r>
            <a:r>
              <a:rPr lang="zh-TW" altLang="en-US" sz="1400" dirty="0">
                <a:latin typeface="標楷體" panose="03000509000000000000" pitchFamily="65" charset="-120"/>
                <a:ea typeface="標楷體" panose="03000509000000000000" pitchFamily="65" charset="-120"/>
              </a:rPr>
              <a:t>等人</a:t>
            </a:r>
            <a:r>
              <a:rPr lang="en-US" altLang="zh-TW" sz="1400" dirty="0" smtClean="0">
                <a:latin typeface="標楷體" panose="03000509000000000000" pitchFamily="65" charset="-120"/>
                <a:ea typeface="標楷體" panose="03000509000000000000" pitchFamily="65" charset="-120"/>
              </a:rPr>
              <a:t>,2015</a:t>
            </a:r>
            <a:r>
              <a:rPr lang="en-US" altLang="zh-TW" sz="1400" dirty="0">
                <a:latin typeface="標楷體" panose="03000509000000000000" pitchFamily="65" charset="-120"/>
                <a:ea typeface="標楷體" panose="03000509000000000000" pitchFamily="65" charset="-120"/>
              </a:rPr>
              <a:t>)</a:t>
            </a:r>
            <a:r>
              <a:rPr lang="zh-TW" altLang="en-US" sz="2000" dirty="0" smtClean="0">
                <a:latin typeface="標楷體" panose="03000509000000000000" pitchFamily="65" charset="-120"/>
                <a:ea typeface="標楷體" panose="03000509000000000000" pitchFamily="65" charset="-120"/>
              </a:rPr>
              <a:t>進行</a:t>
            </a:r>
            <a:r>
              <a:rPr lang="zh-TW" altLang="en-US" sz="2000" dirty="0">
                <a:latin typeface="標楷體" panose="03000509000000000000" pitchFamily="65" charset="-120"/>
                <a:ea typeface="標楷體" panose="03000509000000000000" pitchFamily="65" charset="-120"/>
              </a:rPr>
              <a:t>情緒分析法搭配權重概念調整</a:t>
            </a:r>
            <a:r>
              <a:rPr lang="zh-TW" altLang="en-US" sz="2000" dirty="0" smtClean="0">
                <a:latin typeface="標楷體" panose="03000509000000000000" pitchFamily="65" charset="-120"/>
                <a:ea typeface="標楷體" panose="03000509000000000000" pitchFamily="65" charset="-120"/>
              </a:rPr>
              <a:t>評分</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測試正規化後的</a:t>
            </a:r>
            <a:r>
              <a:rPr lang="zh-TW" altLang="en-US" sz="2000" dirty="0" smtClean="0">
                <a:latin typeface="標楷體" panose="03000509000000000000" pitchFamily="65" charset="-120"/>
                <a:ea typeface="標楷體" panose="03000509000000000000" pitchFamily="65" charset="-120"/>
              </a:rPr>
              <a:t>結果</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測試不同平均</a:t>
            </a:r>
            <a:r>
              <a:rPr lang="zh-TW" altLang="en-US" sz="2000" dirty="0" smtClean="0">
                <a:latin typeface="標楷體" panose="03000509000000000000" pitchFamily="65" charset="-120"/>
                <a:ea typeface="標楷體" panose="03000509000000000000" pitchFamily="65" charset="-120"/>
              </a:rPr>
              <a:t>方式</a:t>
            </a:r>
            <a:r>
              <a:rPr lang="en-US" altLang="zh-TW" sz="1800" dirty="0" smtClean="0">
                <a:latin typeface="標楷體" panose="03000509000000000000" pitchFamily="65" charset="-120"/>
                <a:ea typeface="標楷體" panose="03000509000000000000" pitchFamily="65" charset="-120"/>
              </a:rPr>
              <a:t>(</a:t>
            </a:r>
            <a:r>
              <a:rPr lang="zh-TW" altLang="en-US" sz="1800" dirty="0">
                <a:latin typeface="標楷體" panose="03000509000000000000" pitchFamily="65" charset="-120"/>
                <a:ea typeface="標楷體" panose="03000509000000000000" pitchFamily="65" charset="-120"/>
              </a:rPr>
              <a:t>按讚</a:t>
            </a:r>
            <a:r>
              <a:rPr lang="zh-TW" altLang="en-US" sz="1800" dirty="0" smtClean="0">
                <a:latin typeface="標楷體" panose="03000509000000000000" pitchFamily="65" charset="-120"/>
                <a:ea typeface="標楷體" panose="03000509000000000000" pitchFamily="65" charset="-120"/>
              </a:rPr>
              <a:t>總數</a:t>
            </a:r>
            <a:r>
              <a:rPr lang="en-US" altLang="zh-TW" sz="1800" dirty="0" smtClean="0">
                <a:latin typeface="標楷體" panose="03000509000000000000" pitchFamily="65" charset="-120"/>
                <a:ea typeface="標楷體" panose="03000509000000000000" pitchFamily="65" charset="-120"/>
              </a:rPr>
              <a:t>or</a:t>
            </a:r>
            <a:r>
              <a:rPr lang="zh-TW" altLang="en-US" sz="1800" dirty="0" smtClean="0">
                <a:latin typeface="標楷體" panose="03000509000000000000" pitchFamily="65" charset="-120"/>
                <a:ea typeface="標楷體" panose="03000509000000000000" pitchFamily="65" charset="-120"/>
              </a:rPr>
              <a:t>評論</a:t>
            </a:r>
            <a:r>
              <a:rPr lang="zh-TW" altLang="en-US" sz="1800" dirty="0">
                <a:latin typeface="標楷體" panose="03000509000000000000" pitchFamily="65" charset="-120"/>
                <a:ea typeface="標楷體" panose="03000509000000000000" pitchFamily="65" charset="-120"/>
              </a:rPr>
              <a:t>總數</a:t>
            </a:r>
            <a:r>
              <a:rPr lang="en-US" altLang="zh-TW" sz="1800" dirty="0" smtClean="0">
                <a:latin typeface="標楷體" panose="03000509000000000000" pitchFamily="65" charset="-120"/>
                <a:ea typeface="標楷體" panose="03000509000000000000" pitchFamily="65" charset="-120"/>
              </a:rPr>
              <a:t>)</a:t>
            </a:r>
            <a:endParaRPr lang="zh-TW" altLang="en-US" sz="1800" dirty="0">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15" name="矩形 14"/>
              <p:cNvSpPr/>
              <p:nvPr/>
            </p:nvSpPr>
            <p:spPr>
              <a:xfrm>
                <a:off x="4047578" y="2248332"/>
                <a:ext cx="7746670"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各情緒詞彙的情緒分數加總</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4047578" y="2248332"/>
                <a:ext cx="7746670" cy="848566"/>
              </a:xfrm>
              <a:prstGeom prst="rect">
                <a:avLst/>
              </a:prstGeom>
              <a:blipFill>
                <a:blip r:embed="rId3"/>
                <a:stretch>
                  <a:fillRect/>
                </a:stretch>
              </a:blipFill>
            </p:spPr>
            <p:txBody>
              <a:bodyPr/>
              <a:lstStyle/>
              <a:p>
                <a:r>
                  <a:rPr lang="zh-TW" altLang="en-US">
                    <a:noFill/>
                  </a:rPr>
                  <a:t> </a:t>
                </a:r>
              </a:p>
            </p:txBody>
          </p:sp>
        </mc:Fallback>
      </mc:AlternateContent>
      <p:sp>
        <p:nvSpPr>
          <p:cNvPr id="16" name="矩形 15"/>
          <p:cNvSpPr/>
          <p:nvPr/>
        </p:nvSpPr>
        <p:spPr>
          <a:xfrm>
            <a:off x="6376378" y="3011155"/>
            <a:ext cx="2954655"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公式一、</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情緒分析結合權重</a:t>
            </a:r>
            <a:endParaRPr lang="zh-TW" altLang="en-US" dirty="0"/>
          </a:p>
        </p:txBody>
      </p:sp>
      <p:sp>
        <p:nvSpPr>
          <p:cNvPr id="17" name="矩形 16"/>
          <p:cNvSpPr/>
          <p:nvPr/>
        </p:nvSpPr>
        <p:spPr>
          <a:xfrm>
            <a:off x="3350855" y="5852289"/>
            <a:ext cx="3185487" cy="507831"/>
          </a:xfrm>
          <a:prstGeom prst="rect">
            <a:avLst/>
          </a:prstGeom>
        </p:spPr>
        <p:txBody>
          <a:bodyPr wrap="none">
            <a:spAutoFit/>
          </a:bodyPr>
          <a:lstStyle/>
          <a:p>
            <a:pPr marL="609600" indent="304800" algn="ct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公式二、線性規劃法</a:t>
            </a:r>
          </a:p>
        </p:txBody>
      </p:sp>
      <mc:AlternateContent xmlns:mc="http://schemas.openxmlformats.org/markup-compatibility/2006">
        <mc:Choice xmlns:a14="http://schemas.microsoft.com/office/drawing/2010/main" Requires="a14">
          <p:sp>
            <p:nvSpPr>
              <p:cNvPr id="18" name="矩形 17"/>
              <p:cNvSpPr/>
              <p:nvPr/>
            </p:nvSpPr>
            <p:spPr>
              <a:xfrm>
                <a:off x="579571" y="5208750"/>
                <a:ext cx="11013719"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r>
                                            <a:rPr lang="zh-TW" altLang="en-US" i="0">
                                              <a:latin typeface="Cambria Math" panose="02040503050406030204" pitchFamily="18" charset="0"/>
                                            </a:rPr>
                                            <m:t>∗</m:t>
                                          </m:r>
                                          <m:r>
                                            <m:rPr>
                                              <m:sty m:val="p"/>
                                            </m:rPr>
                                            <a:rPr lang="zh-TW" altLang="en-US" i="0">
                                              <a:latin typeface="Cambria Math" panose="02040503050406030204" pitchFamily="18" charset="0"/>
                                            </a:rPr>
                                            <m:t>antusd</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r>
                                            <a:rPr lang="zh-TW" altLang="en-US" i="0">
                                              <a:latin typeface="Cambria Math" panose="02040503050406030204" pitchFamily="18" charset="0"/>
                                            </a:rPr>
                                            <m:t>∗</m:t>
                                          </m:r>
                                          <m:r>
                                            <m:rPr>
                                              <m:sty m:val="p"/>
                                            </m:rPr>
                                            <a:rPr lang="zh-TW" altLang="en-US" i="0">
                                              <a:latin typeface="Cambria Math" panose="02040503050406030204" pitchFamily="18" charset="0"/>
                                            </a:rPr>
                                            <m:t>emoji</m:t>
                                          </m:r>
                                          <m:r>
                                            <a:rPr lang="zh-TW" altLang="en-US" i="0">
                                              <a:latin typeface="Cambria Math" panose="02040503050406030204" pitchFamily="18" charset="0"/>
                                            </a:rPr>
                                            <m:t> </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r>
                                            <a:rPr lang="zh-TW" altLang="en-US" i="0">
                                              <a:latin typeface="Cambria Math" panose="02040503050406030204" pitchFamily="18" charset="0"/>
                                            </a:rPr>
                                            <m:t>∗</m:t>
                                          </m:r>
                                          <m:r>
                                            <a:rPr lang="zh-TW" altLang="en-US" i="0">
                                              <a:latin typeface="Cambria Math" panose="02040503050406030204" pitchFamily="18" charset="0"/>
                                            </a:rPr>
                                            <m:t>本研究標記情緒詞</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latin typeface="標楷體" panose="03000509000000000000" pitchFamily="65" charset="-120"/>
                  <a:ea typeface="標楷體" panose="03000509000000000000" pitchFamily="65" charset="-120"/>
                </a:endParaRPr>
              </a:p>
            </p:txBody>
          </p:sp>
        </mc:Choice>
        <mc:Fallback>
          <p:sp>
            <p:nvSpPr>
              <p:cNvPr id="18" name="矩形 17"/>
              <p:cNvSpPr>
                <a:spLocks noRot="1" noChangeAspect="1" noMove="1" noResize="1" noEditPoints="1" noAdjustHandles="1" noChangeArrowheads="1" noChangeShapeType="1" noTextEdit="1"/>
              </p:cNvSpPr>
              <p:nvPr/>
            </p:nvSpPr>
            <p:spPr>
              <a:xfrm>
                <a:off x="579571" y="5208750"/>
                <a:ext cx="11013719" cy="848566"/>
              </a:xfrm>
              <a:prstGeom prst="rect">
                <a:avLst/>
              </a:prstGeom>
              <a:blipFill>
                <a:blip r:embed="rId4"/>
                <a:stretch>
                  <a:fillRect/>
                </a:stretch>
              </a:blipFill>
            </p:spPr>
            <p:txBody>
              <a:bodyPr/>
              <a:lstStyle/>
              <a:p>
                <a:r>
                  <a:rPr lang="zh-TW" altLang="en-US">
                    <a:noFill/>
                  </a:rPr>
                  <a:t> </a:t>
                </a:r>
              </a:p>
            </p:txBody>
          </p:sp>
        </mc:Fallback>
      </mc:AlternateContent>
      <p:sp>
        <p:nvSpPr>
          <p:cNvPr id="19" name="圆角矩形 66"/>
          <p:cNvSpPr/>
          <p:nvPr/>
        </p:nvSpPr>
        <p:spPr>
          <a:xfrm rot="10800000" flipV="1">
            <a:off x="582902" y="369065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20" name="直接连接符 68"/>
          <p:cNvCxnSpPr/>
          <p:nvPr/>
        </p:nvCxnSpPr>
        <p:spPr>
          <a:xfrm flipH="1">
            <a:off x="1011762" y="4026738"/>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011761" y="3515490"/>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線性規劃法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2" name="文本框 386"/>
          <p:cNvSpPr txBox="1"/>
          <p:nvPr/>
        </p:nvSpPr>
        <p:spPr>
          <a:xfrm>
            <a:off x="1011761" y="1009735"/>
            <a:ext cx="233909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情緒分析辭典法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4" name="TextBox 36"/>
          <p:cNvSpPr txBox="1">
            <a:spLocks noChangeArrowheads="1"/>
          </p:cNvSpPr>
          <p:nvPr/>
        </p:nvSpPr>
        <p:spPr bwMode="auto">
          <a:xfrm>
            <a:off x="785082" y="4138985"/>
            <a:ext cx="795116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加入人工標記的餐飲領域</a:t>
            </a:r>
            <a:r>
              <a:rPr lang="zh-TW" altLang="en-US" sz="2000" dirty="0" smtClean="0">
                <a:latin typeface="標楷體" panose="03000509000000000000" pitchFamily="65" charset="-120"/>
                <a:ea typeface="標楷體" panose="03000509000000000000" pitchFamily="65" charset="-120"/>
              </a:rPr>
              <a:t>詞彙</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結合三種不同型態的情緒詞之情緒分數</a:t>
            </a:r>
          </a:p>
        </p:txBody>
      </p:sp>
    </p:spTree>
    <p:extLst>
      <p:ext uri="{BB962C8B-B14F-4D97-AF65-F5344CB8AC3E}">
        <p14:creationId xmlns:p14="http://schemas.microsoft.com/office/powerpoint/2010/main" val="4233074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19</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8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1011761" y="1009735"/>
            <a:ext cx="295464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機器學習分類演算法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7" name="矩形 16"/>
          <p:cNvSpPr/>
          <p:nvPr/>
        </p:nvSpPr>
        <p:spPr>
          <a:xfrm>
            <a:off x="3607001" y="457947"/>
            <a:ext cx="3900210"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設計機器學習</a:t>
            </a:r>
            <a:r>
              <a:rPr lang="zh-TW" altLang="en-US" sz="2000" b="1" dirty="0" smtClean="0">
                <a:latin typeface="標楷體" panose="03000509000000000000" pitchFamily="65" charset="-120"/>
                <a:ea typeface="標楷體" panose="03000509000000000000" pitchFamily="65" charset="-120"/>
              </a:rPr>
              <a:t>分類法之評分機制</a:t>
            </a:r>
            <a:endParaRPr lang="zh-TW" altLang="en-US" sz="2000" b="1" dirty="0">
              <a:latin typeface="標楷體" panose="03000509000000000000" pitchFamily="65" charset="-120"/>
              <a:ea typeface="標楷體" panose="03000509000000000000" pitchFamily="65" charset="-120"/>
            </a:endParaRPr>
          </a:p>
        </p:txBody>
      </p:sp>
      <p:pic>
        <p:nvPicPr>
          <p:cNvPr id="18" name="圖片 17"/>
          <p:cNvPicPr>
            <a:picLocks noChangeAspect="1"/>
          </p:cNvPicPr>
          <p:nvPr/>
        </p:nvPicPr>
        <p:blipFill>
          <a:blip r:embed="rId3"/>
          <a:stretch>
            <a:fillRect/>
          </a:stretch>
        </p:blipFill>
        <p:spPr>
          <a:xfrm>
            <a:off x="7139075" y="1009735"/>
            <a:ext cx="4024471" cy="5545531"/>
          </a:xfrm>
          <a:prstGeom prst="rect">
            <a:avLst/>
          </a:prstGeom>
        </p:spPr>
      </p:pic>
      <p:sp>
        <p:nvSpPr>
          <p:cNvPr id="19" name="TextBox 36"/>
          <p:cNvSpPr txBox="1">
            <a:spLocks noChangeArrowheads="1"/>
          </p:cNvSpPr>
          <p:nvPr/>
        </p:nvSpPr>
        <p:spPr bwMode="auto">
          <a:xfrm>
            <a:off x="592032" y="2046957"/>
            <a:ext cx="60299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廣州帷策智能科技有限公司執行長江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穎</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以隨機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森林</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分類</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演算法</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第五</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屆《歌手》電視節目的決賽</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en-US" altLang="zh-TW" sz="2000" dirty="0">
                <a:latin typeface="Times New Roman" panose="02020603050405020304" pitchFamily="18" charset="0"/>
                <a:ea typeface="標楷體" panose="03000509000000000000" pitchFamily="65" charset="-12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江穎</a:t>
            </a:r>
            <a:r>
              <a:rPr lang="en-US" altLang="zh-TW" sz="2000" dirty="0">
                <a:latin typeface="Times New Roman" panose="02020603050405020304" pitchFamily="18" charset="0"/>
                <a:ea typeface="標楷體" panose="03000509000000000000" pitchFamily="65" charset="-120"/>
              </a:rPr>
              <a:t>, 2017</a:t>
            </a:r>
            <a:r>
              <a:rPr lang="en-US" altLang="zh-TW" sz="2000" dirty="0" smtClean="0">
                <a:latin typeface="Times New Roman" panose="02020603050405020304" pitchFamily="18" charset="0"/>
                <a:ea typeface="標楷體" panose="03000509000000000000" pitchFamily="65" charset="-120"/>
              </a:rPr>
              <a:t>)</a:t>
            </a:r>
          </a:p>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冠軍預測正確，四位排名預測誤差一名，其餘預測誤差皆在四名內</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06940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a:t>
            </a:fld>
            <a:endParaRPr lang="zh-CN" altLang="en-US" dirty="0"/>
          </a:p>
        </p:txBody>
      </p:sp>
      <p:sp>
        <p:nvSpPr>
          <p:cNvPr id="3" name="文本框 69"/>
          <p:cNvSpPr txBox="1"/>
          <p:nvPr/>
        </p:nvSpPr>
        <p:spPr>
          <a:xfrm>
            <a:off x="5513954" y="1396429"/>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smtClean="0">
                <a:solidFill>
                  <a:srgbClr val="157E9F"/>
                </a:solidFill>
                <a:latin typeface="標楷體" panose="03000509000000000000" pitchFamily="65" charset="-120"/>
                <a:ea typeface="標楷體" panose="03000509000000000000" pitchFamily="65" charset="-120"/>
              </a:rPr>
              <a:t>主題</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4" name="文本框 70"/>
          <p:cNvSpPr txBox="1"/>
          <p:nvPr/>
        </p:nvSpPr>
        <p:spPr>
          <a:xfrm>
            <a:off x="8750529" y="1412615"/>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文獻</a:t>
            </a:r>
            <a:r>
              <a:rPr lang="zh-TW" altLang="en-US" sz="2800" b="1" dirty="0">
                <a:solidFill>
                  <a:srgbClr val="157E9F"/>
                </a:solidFill>
                <a:latin typeface="標楷體" panose="03000509000000000000" pitchFamily="65" charset="-120"/>
                <a:ea typeface="標楷體" panose="03000509000000000000" pitchFamily="65" charset="-120"/>
              </a:rPr>
              <a:t>探討</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5" name="文本框 71"/>
          <p:cNvSpPr txBox="1"/>
          <p:nvPr/>
        </p:nvSpPr>
        <p:spPr>
          <a:xfrm>
            <a:off x="5481140" y="3093660"/>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a:solidFill>
                  <a:srgbClr val="157E9F"/>
                </a:solidFill>
                <a:latin typeface="標楷體" panose="03000509000000000000" pitchFamily="65" charset="-120"/>
                <a:ea typeface="標楷體" panose="03000509000000000000" pitchFamily="65" charset="-120"/>
              </a:rPr>
              <a:t>方法</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6" name="文本框 72"/>
          <p:cNvSpPr txBox="1"/>
          <p:nvPr/>
        </p:nvSpPr>
        <p:spPr>
          <a:xfrm>
            <a:off x="6865939" y="4804784"/>
            <a:ext cx="2729704"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結論與未來展望</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7" name="矩形 6"/>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3720" y="3268397"/>
            <a:ext cx="2454518" cy="923330"/>
          </a:xfrm>
          <a:prstGeom prst="rect">
            <a:avLst/>
          </a:prstGeom>
        </p:spPr>
        <p:txBody>
          <a:bodyPr wrap="none">
            <a:spAutoFit/>
          </a:bodyPr>
          <a:lstStyle/>
          <a:p>
            <a:r>
              <a:rPr kumimoji="1" lang="en-US" altLang="zh-TW" sz="5400" b="1" dirty="0" smtClean="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rPr>
              <a:t>Agenda</a:t>
            </a:r>
            <a:endParaRPr kumimoji="1" lang="zh-CN" altLang="en-US" sz="5400" b="1" dirty="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9" name="文本框 127"/>
          <p:cNvSpPr txBox="1"/>
          <p:nvPr/>
        </p:nvSpPr>
        <p:spPr>
          <a:xfrm>
            <a:off x="8743888" y="3068240"/>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研究結果</a:t>
            </a:r>
            <a:r>
              <a:rPr lang="zh-CN" altLang="en-US" sz="2800" b="1" dirty="0" smtClean="0">
                <a:solidFill>
                  <a:srgbClr val="157E9F"/>
                </a:solidFill>
                <a:latin typeface="標楷體" panose="03000509000000000000" pitchFamily="65" charset="-120"/>
                <a:ea typeface="標楷體" panose="03000509000000000000" pitchFamily="65" charset="-120"/>
              </a:rPr>
              <a:t>分析</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10" name="文本框 130"/>
          <p:cNvSpPr txBox="1"/>
          <p:nvPr/>
        </p:nvSpPr>
        <p:spPr>
          <a:xfrm>
            <a:off x="4624454"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endParaRPr lang="en-US" altLang="zh-CN" sz="4000" b="1" dirty="0">
              <a:solidFill>
                <a:srgbClr val="157E9F"/>
              </a:solidFill>
              <a:latin typeface="微软雅黑" pitchFamily="34" charset="-122"/>
              <a:ea typeface="微软雅黑" pitchFamily="34" charset="-122"/>
            </a:endParaRPr>
          </a:p>
        </p:txBody>
      </p:sp>
      <p:sp>
        <p:nvSpPr>
          <p:cNvPr id="11" name="矩形 10"/>
          <p:cNvSpPr/>
          <p:nvPr/>
        </p:nvSpPr>
        <p:spPr>
          <a:xfrm>
            <a:off x="4624454"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32"/>
          <p:cNvSpPr txBox="1"/>
          <p:nvPr/>
        </p:nvSpPr>
        <p:spPr>
          <a:xfrm>
            <a:off x="788160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endParaRPr lang="en-US" altLang="zh-CN" sz="4000" b="1" dirty="0">
              <a:solidFill>
                <a:srgbClr val="157E9F"/>
              </a:solidFill>
              <a:latin typeface="微软雅黑" pitchFamily="34" charset="-122"/>
              <a:ea typeface="微软雅黑" pitchFamily="34" charset="-122"/>
            </a:endParaRPr>
          </a:p>
        </p:txBody>
      </p:sp>
      <p:sp>
        <p:nvSpPr>
          <p:cNvPr id="13" name="矩形 12"/>
          <p:cNvSpPr/>
          <p:nvPr/>
        </p:nvSpPr>
        <p:spPr>
          <a:xfrm>
            <a:off x="788160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4"/>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3</a:t>
            </a:r>
            <a:endParaRPr lang="en-US" altLang="zh-CN" sz="4000" b="1" dirty="0">
              <a:solidFill>
                <a:srgbClr val="157E9F"/>
              </a:solidFill>
              <a:latin typeface="微软雅黑" pitchFamily="34" charset="-122"/>
              <a:ea typeface="微软雅黑" pitchFamily="34" charset="-122"/>
            </a:endParaRPr>
          </a:p>
        </p:txBody>
      </p:sp>
      <p:sp>
        <p:nvSpPr>
          <p:cNvPr id="15" name="矩形 14"/>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36"/>
          <p:cNvSpPr txBox="1"/>
          <p:nvPr/>
        </p:nvSpPr>
        <p:spPr>
          <a:xfrm>
            <a:off x="7881600" y="3153717"/>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4</a:t>
            </a:r>
            <a:endParaRPr lang="en-US" altLang="zh-CN" sz="4000" b="1" dirty="0">
              <a:solidFill>
                <a:srgbClr val="157E9F"/>
              </a:solidFill>
              <a:latin typeface="微软雅黑" pitchFamily="34" charset="-122"/>
              <a:ea typeface="微软雅黑" pitchFamily="34" charset="-122"/>
            </a:endParaRPr>
          </a:p>
        </p:txBody>
      </p:sp>
      <p:sp>
        <p:nvSpPr>
          <p:cNvPr id="17" name="矩形 16"/>
          <p:cNvSpPr/>
          <p:nvPr/>
        </p:nvSpPr>
        <p:spPr>
          <a:xfrm>
            <a:off x="7881600" y="3093660"/>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38"/>
          <p:cNvSpPr txBox="1"/>
          <p:nvPr/>
        </p:nvSpPr>
        <p:spPr>
          <a:xfrm>
            <a:off x="601589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endParaRPr lang="en-US" altLang="zh-CN" sz="4000" b="1" dirty="0">
              <a:solidFill>
                <a:srgbClr val="157E9F"/>
              </a:solidFill>
              <a:latin typeface="微软雅黑" pitchFamily="34" charset="-122"/>
              <a:ea typeface="微软雅黑" pitchFamily="34" charset="-122"/>
            </a:endParaRPr>
          </a:p>
        </p:txBody>
      </p:sp>
      <p:sp>
        <p:nvSpPr>
          <p:cNvPr id="19" name="矩形 18"/>
          <p:cNvSpPr/>
          <p:nvPr/>
        </p:nvSpPr>
        <p:spPr>
          <a:xfrm>
            <a:off x="601589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41"/>
          <p:cNvSpPr txBox="1"/>
          <p:nvPr/>
        </p:nvSpPr>
        <p:spPr>
          <a:xfrm>
            <a:off x="5513954"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Topic</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1" name="文本框 142"/>
          <p:cNvSpPr txBox="1"/>
          <p:nvPr/>
        </p:nvSpPr>
        <p:spPr>
          <a:xfrm>
            <a:off x="8785855" y="1960942"/>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Literature Review</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2" name="文本框 143"/>
          <p:cNvSpPr txBox="1"/>
          <p:nvPr/>
        </p:nvSpPr>
        <p:spPr>
          <a:xfrm>
            <a:off x="5522068"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Method</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3" name="文本框 144"/>
          <p:cNvSpPr txBox="1"/>
          <p:nvPr/>
        </p:nvSpPr>
        <p:spPr>
          <a:xfrm>
            <a:off x="8779214" y="3613135"/>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Result &amp; </a:t>
            </a:r>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Analysis </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4" name="文本框 145"/>
          <p:cNvSpPr txBox="1"/>
          <p:nvPr/>
        </p:nvSpPr>
        <p:spPr>
          <a:xfrm>
            <a:off x="6913508" y="5343095"/>
            <a:ext cx="2872635"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Conclusion &amp; Future Work</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71075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9335371" y="6315973"/>
            <a:ext cx="2743200" cy="365125"/>
          </a:xfrm>
        </p:spPr>
        <p:txBody>
          <a:bodyPr/>
          <a:lstStyle/>
          <a:p>
            <a:fld id="{15931A4B-E62A-4F8E-837E-E9B10A41F2CC}" type="slidenum">
              <a:rPr lang="zh-CN" altLang="en-US" smtClean="0"/>
              <a:pPr/>
              <a:t>20</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36105"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排名預測結果的驗證方式</a:t>
            </a:r>
            <a:endParaRPr lang="en-US" altLang="zh-CN"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452277" y="112552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881137" y="1461608"/>
            <a:ext cx="144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881136" y="950360"/>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研究驗證</a:t>
            </a:r>
            <a:endParaRPr lang="zh-TW" altLang="en-US" sz="2400" dirty="0">
              <a:solidFill>
                <a:srgbClr val="157E9F"/>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3" name="矩形 2"/>
              <p:cNvSpPr/>
              <p:nvPr/>
            </p:nvSpPr>
            <p:spPr>
              <a:xfrm>
                <a:off x="1279241" y="2257689"/>
                <a:ext cx="2356864" cy="402161"/>
              </a:xfrm>
              <a:prstGeom prst="rect">
                <a:avLst/>
              </a:prstGeom>
            </p:spPr>
            <p:txBody>
              <a:bodyPr wrap="none">
                <a:spAutoFit/>
              </a:bodyPr>
              <a:lstStyle/>
              <a:p>
                <a:r>
                  <a:rPr lang="en-US" altLang="zh-TW" b="1" dirty="0">
                    <a:latin typeface="標楷體" panose="03000509000000000000" pitchFamily="65" charset="-120"/>
                    <a:cs typeface="Times New Roman" panose="02020603050405020304" pitchFamily="18" charset="0"/>
                  </a:rPr>
                  <a:t>MSE</a:t>
                </a:r>
                <a:r>
                  <a:rPr lang="en-US" altLang="zh-TW" dirty="0">
                    <a:latin typeface="標楷體" panose="03000509000000000000" pitchFamily="65" charset="-120"/>
                    <a:cs typeface="Times New Roman" panose="02020603050405020304" pitchFamily="18" charset="0"/>
                  </a:rPr>
                  <a:t> = </a:t>
                </a:r>
                <a14:m>
                  <m:oMath xmlns:m="http://schemas.openxmlformats.org/officeDocument/2006/math">
                    <m:nary>
                      <m:naryPr>
                        <m:chr m:val="∑"/>
                        <m:limLoc m:val="undOvr"/>
                        <m:ctrlPr>
                          <a:rPr lang="zh-TW" altLang="zh-TW" i="1">
                            <a:effectLst/>
                            <a:latin typeface="Cambria Math" panose="02040503050406030204" pitchFamily="18" charset="0"/>
                            <a:ea typeface="Cambria Math" panose="02040503050406030204" pitchFamily="18" charset="0"/>
                          </a:rPr>
                        </m:ctrlPr>
                      </m:naryPr>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𝑛</m:t>
                        </m:r>
                      </m:sup>
                      <m:e>
                        <m:sSup>
                          <m:sSupPr>
                            <m:ctrlPr>
                              <a:rPr lang="zh-TW" altLang="zh-TW" i="1">
                                <a:effectLst/>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Sup>
                              <m:sSubSupPr>
                                <m:ctrlPr>
                                  <a:rPr lang="zh-TW" altLang="zh-TW" i="1">
                                    <a:effectLst/>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a:latin typeface="Cambria Math" panose="02040503050406030204" pitchFamily="18" charset="0"/>
                                <a:ea typeface="標楷體" panose="03000509000000000000" pitchFamily="65" charset="-120"/>
                                <a:cs typeface="Times New Roman" panose="02020603050405020304" pitchFamily="18" charset="0"/>
                              </a:rPr>
                              <m:t>)</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2</m:t>
                            </m:r>
                          </m:sup>
                        </m:sSup>
                      </m:e>
                    </m:nary>
                  </m:oMath>
                </a14:m>
                <a:endParaRPr lang="zh-TW" altLang="en-US" dirty="0"/>
              </a:p>
            </p:txBody>
          </p:sp>
        </mc:Choice>
        <mc:Fallback>
          <p:sp>
            <p:nvSpPr>
              <p:cNvPr id="3" name="矩形 2"/>
              <p:cNvSpPr>
                <a:spLocks noRot="1" noChangeAspect="1" noMove="1" noResize="1" noEditPoints="1" noAdjustHandles="1" noChangeArrowheads="1" noChangeShapeType="1" noTextEdit="1"/>
              </p:cNvSpPr>
              <p:nvPr/>
            </p:nvSpPr>
            <p:spPr>
              <a:xfrm>
                <a:off x="1279241" y="2257689"/>
                <a:ext cx="2356864" cy="402161"/>
              </a:xfrm>
              <a:prstGeom prst="rect">
                <a:avLst/>
              </a:prstGeom>
              <a:blipFill>
                <a:blip r:embed="rId3"/>
                <a:stretch>
                  <a:fillRect l="-2332" t="-106061" b="-16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06294" y="2626330"/>
                <a:ext cx="4991238" cy="557076"/>
              </a:xfrm>
              <a:prstGeom prst="rect">
                <a:avLst/>
              </a:prstGeom>
            </p:spPr>
            <p:txBody>
              <a:bodyPr wrap="none">
                <a:spAutoFit/>
              </a:bodyPr>
              <a:lstStyle/>
              <a:p>
                <a:pP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註：</a:t>
                </a:r>
                <a14:m>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實際值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kern="100">
                        <a:latin typeface="Cambria Math" panose="02040503050406030204" pitchFamily="18" charset="0"/>
                        <a:ea typeface="標楷體" panose="03000509000000000000" pitchFamily="65" charset="-120"/>
                        <a:cs typeface="Times New Roman" panose="02020603050405020304" pitchFamily="18" charset="0"/>
                      </a:rPr>
                      <m:t>n</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預測排名的數目</m:t>
                    </m:r>
                  </m:oMath>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806294" y="2626330"/>
                <a:ext cx="4991238" cy="557076"/>
              </a:xfrm>
              <a:prstGeom prst="rect">
                <a:avLst/>
              </a:prstGeom>
              <a:blipFill>
                <a:blip r:embed="rId4"/>
                <a:stretch>
                  <a:fillRect l="-977" b="-7692"/>
                </a:stretch>
              </a:blipFill>
            </p:spPr>
            <p:txBody>
              <a:bodyPr/>
              <a:lstStyle/>
              <a:p>
                <a:r>
                  <a:rPr lang="zh-TW" altLang="en-US">
                    <a:noFill/>
                  </a:rPr>
                  <a:t> </a:t>
                </a:r>
              </a:p>
            </p:txBody>
          </p:sp>
        </mc:Fallback>
      </mc:AlternateContent>
      <p:grpSp>
        <p:nvGrpSpPr>
          <p:cNvPr id="15" name="Group 398"/>
          <p:cNvGrpSpPr/>
          <p:nvPr/>
        </p:nvGrpSpPr>
        <p:grpSpPr>
          <a:xfrm>
            <a:off x="590556" y="1681871"/>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3" name="矩形 12"/>
          <p:cNvSpPr/>
          <p:nvPr/>
        </p:nvSpPr>
        <p:spPr>
          <a:xfrm>
            <a:off x="1106965" y="1669070"/>
            <a:ext cx="3666388"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均方誤差</a:t>
            </a:r>
            <a:r>
              <a:rPr lang="en-US" altLang="zh-TW" sz="2200" dirty="0">
                <a:latin typeface="Times New Roman" panose="02020603050405020304" pitchFamily="18" charset="0"/>
                <a:ea typeface="標楷體" panose="03000509000000000000" pitchFamily="65" charset="-120"/>
              </a:rPr>
              <a:t>(Mean Square Error)</a:t>
            </a:r>
            <a:endParaRPr lang="zh-TW" altLang="en-US" sz="2200" dirty="0"/>
          </a:p>
        </p:txBody>
      </p:sp>
      <p:grpSp>
        <p:nvGrpSpPr>
          <p:cNvPr id="18" name="Group 398"/>
          <p:cNvGrpSpPr/>
          <p:nvPr/>
        </p:nvGrpSpPr>
        <p:grpSpPr>
          <a:xfrm>
            <a:off x="610295" y="3432810"/>
            <a:ext cx="391999" cy="405287"/>
            <a:chOff x="209551" y="3594100"/>
            <a:chExt cx="280988" cy="290513"/>
          </a:xfrm>
          <a:solidFill>
            <a:srgbClr val="157E9F"/>
          </a:solidFill>
        </p:grpSpPr>
        <p:sp>
          <p:nvSpPr>
            <p:cNvPr id="1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1" name="矩形 20"/>
          <p:cNvSpPr/>
          <p:nvPr/>
        </p:nvSpPr>
        <p:spPr>
          <a:xfrm>
            <a:off x="1092639" y="3420009"/>
            <a:ext cx="6181500"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一致序列對比率評分</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(Fraction of Concordant Pairs)</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120853" y="4182414"/>
                <a:ext cx="7466718" cy="2083327"/>
              </a:xfrm>
              <a:prstGeom prst="rect">
                <a:avLst/>
              </a:prstGeom>
            </p:spPr>
            <p:txBody>
              <a:bodyPr wrap="square">
                <a:spAutoFit/>
              </a:bodyPr>
              <a:lstStyle/>
              <a:p>
                <a:pPr algn="ctr">
                  <a:lnSpc>
                    <a:spcPct val="125000"/>
                  </a:lnSpc>
                  <a:spcAft>
                    <a:spcPts val="0"/>
                  </a:spcAft>
                </a:pPr>
                <a14:m>
                  <m:oMath xmlns:m="http://schemas.openxmlformats.org/officeDocument/2006/math">
                    <m:r>
                      <a:rPr lang="zh-TW" altLang="zh-TW" i="1" kern="100">
                        <a:latin typeface="Cambria Math" panose="02040503050406030204" pitchFamily="18" charset="0"/>
                        <a:ea typeface="Cambria Math" panose="02040503050406030204" pitchFamily="18" charset="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𝑜𝑟</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e>
                        </m:d>
                      </m:e>
                    </m:d>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≤0 &amp;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d>
                      <m:r>
                        <a:rPr lang="en-US" altLang="zh-TW"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TW" b="1" i="1" kern="100">
                          <a:latin typeface="Cambria Math" panose="02040503050406030204" pitchFamily="18" charset="0"/>
                          <a:ea typeface="標楷體" panose="03000509000000000000" pitchFamily="65" charset="-120"/>
                          <a:cs typeface="Times New Roman" panose="02020603050405020304" pitchFamily="18" charset="0"/>
                        </a:rPr>
                        <m:t>𝐅𝐂𝐏</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num>
                        <m:den>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den>
                      </m:f>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120853" y="4182414"/>
                <a:ext cx="7466718" cy="208332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7206691" y="4097823"/>
                <a:ext cx="3621504"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註：</a:t>
                </a:r>
                <a14:m>
                  <m:oMath xmlns:m="http://schemas.openxmlformats.org/officeDocument/2006/math">
                    <m:r>
                      <m:rPr>
                        <m:sty m:val="p"/>
                      </m:rPr>
                      <a:rPr lang="en-US" altLang="zh-TW">
                        <a:latin typeface="Cambria Math" panose="02040503050406030204" pitchFamily="18" charset="0"/>
                        <a:ea typeface="標楷體" panose="03000509000000000000" pitchFamily="65" charset="-120"/>
                        <a:cs typeface="Times New Roman" panose="02020603050405020304" pitchFamily="18" charset="0"/>
                      </a:rPr>
                      <m:t>u</m:t>
                    </m:r>
                    <m:r>
                      <a:rPr lang="en-US" altLang="zh-TW">
                        <a:latin typeface="Cambria Math" panose="02040503050406030204" pitchFamily="18" charset="0"/>
                        <a:ea typeface="標楷體" panose="03000509000000000000" pitchFamily="65" charset="-120"/>
                        <a:cs typeface="Times New Roman" panose="02020603050405020304" pitchFamily="18" charset="0"/>
                      </a:rPr>
                      <m:t>:</m:t>
                    </m:r>
                    <m:r>
                      <a:rPr lang="zh-TW" altLang="zh-TW" i="1">
                        <a:latin typeface="Cambria Math" panose="02040503050406030204" pitchFamily="18" charset="0"/>
                        <a:ea typeface="標楷體" panose="03000509000000000000" pitchFamily="65" charset="-120"/>
                        <a:cs typeface="Times New Roman" panose="02020603050405020304" pitchFamily="18" charset="0"/>
                      </a:rPr>
                      <m:t>排名各名次的所有</m:t>
                    </m:r>
                    <m:r>
                      <a:rPr lang="en-US" altLang="zh-TW"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zh-TW" i="1">
                        <a:latin typeface="Cambria Math" panose="02040503050406030204" pitchFamily="18" charset="0"/>
                        <a:ea typeface="標楷體" panose="03000509000000000000" pitchFamily="65" charset="-120"/>
                        <a:cs typeface="Times New Roman" panose="02020603050405020304" pitchFamily="18" charset="0"/>
                      </a:rPr>
                      <m:t>組合</m:t>
                    </m:r>
                  </m:oMath>
                </a14:m>
                <a:endParaRPr lang="zh-TW" altLang="en-US" dirty="0"/>
              </a:p>
            </p:txBody>
          </p:sp>
        </mc:Choice>
        <mc:Fallback>
          <p:sp>
            <p:nvSpPr>
              <p:cNvPr id="24" name="矩形 23"/>
              <p:cNvSpPr>
                <a:spLocks noRot="1" noChangeAspect="1" noMove="1" noResize="1" noEditPoints="1" noAdjustHandles="1" noChangeArrowheads="1" noChangeShapeType="1" noTextEdit="1"/>
              </p:cNvSpPr>
              <p:nvPr/>
            </p:nvSpPr>
            <p:spPr>
              <a:xfrm>
                <a:off x="7206691" y="4097823"/>
                <a:ext cx="3621504" cy="369332"/>
              </a:xfrm>
              <a:prstGeom prst="rect">
                <a:avLst/>
              </a:prstGeom>
              <a:blipFill>
                <a:blip r:embed="rId6"/>
                <a:stretch>
                  <a:fillRect l="-1347" t="-819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7648845" y="4413612"/>
                <a:ext cx="229582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i</m:t>
                      </m:r>
                      <m:r>
                        <a:rPr lang="zh-TW" altLang="en-US">
                          <a:latin typeface="Cambria Math" panose="02040503050406030204" pitchFamily="18" charset="0"/>
                          <a:ea typeface="標楷體" panose="03000509000000000000" pitchFamily="65" charset="-120"/>
                          <a:cs typeface="Times New Roman" panose="02020603050405020304" pitchFamily="18" charset="0"/>
                        </a:rPr>
                        <m:t>,</m:t>
                      </m:r>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j</m:t>
                      </m:r>
                      <m:r>
                        <a:rPr lang="zh-TW" altLang="en-US">
                          <a:latin typeface="Cambria Math" panose="02040503050406030204" pitchFamily="18" charset="0"/>
                          <a:ea typeface="標楷體" panose="03000509000000000000" pitchFamily="65" charset="-120"/>
                          <a:cs typeface="Times New Roman" panose="02020603050405020304" pitchFamily="18" charset="0"/>
                        </a:rPr>
                        <m:t>：預測排名的數目</m:t>
                      </m:r>
                    </m:oMath>
                  </m:oMathPara>
                </a14:m>
                <a:endParaRPr lang="zh-TW" altLang="en-US"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7648845" y="4413612"/>
                <a:ext cx="2295821" cy="369332"/>
              </a:xfrm>
              <a:prstGeom prst="rect">
                <a:avLst/>
              </a:prstGeom>
              <a:blipFill>
                <a:blip r:embed="rId7"/>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7648845" y="4750977"/>
                <a:ext cx="31121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Sup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𝑐</m:t>
                          </m:r>
                        </m:sub>
                        <m:sup>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sup>
                      </m:sSubSup>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組合</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8" name="矩形 27"/>
              <p:cNvSpPr>
                <a:spLocks noRot="1" noChangeAspect="1" noMove="1" noResize="1" noEditPoints="1" noAdjustHandles="1" noChangeArrowheads="1" noChangeShapeType="1" noTextEdit="1"/>
              </p:cNvSpPr>
              <p:nvPr/>
            </p:nvSpPr>
            <p:spPr>
              <a:xfrm>
                <a:off x="7648845" y="4750977"/>
                <a:ext cx="3112134" cy="369332"/>
              </a:xfrm>
              <a:prstGeom prst="rect">
                <a:avLst/>
              </a:prstGeom>
              <a:blipFill>
                <a:blip r:embed="rId8"/>
                <a:stretch>
                  <a:fillRect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7648845" y="5111452"/>
                <a:ext cx="334296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Sup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𝑑</m:t>
                          </m:r>
                        </m:sub>
                        <m:sup>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sup>
                      </m:sSubSup>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組合</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7648845" y="5111452"/>
                <a:ext cx="3342966" cy="369332"/>
              </a:xfrm>
              <a:prstGeom prst="rect">
                <a:avLst/>
              </a:prstGeom>
              <a:blipFill>
                <a:blip r:embed="rId9"/>
                <a:stretch>
                  <a:fillRect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648845" y="5461129"/>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acc>
                            <m:accPr>
                              <m:chr m:val="̂"/>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accPr>
                            <m:e>
                              <m:r>
                                <a:rPr lang="zh-TW" altLang="en-US" i="1">
                                  <a:latin typeface="Cambria Math" panose="02040503050406030204" pitchFamily="18" charset="0"/>
                                  <a:ea typeface="標楷體" panose="03000509000000000000" pitchFamily="65" charset="-120"/>
                                  <a:cs typeface="Times New Roman" panose="02020603050405020304" pitchFamily="18" charset="0"/>
                                </a:rPr>
                                <m:t>𝑟</m:t>
                              </m:r>
                            </m:e>
                          </m:acc>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第</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r>
                        <a:rPr lang="zh-TW" altLang="en-US" i="1">
                          <a:latin typeface="Cambria Math" panose="02040503050406030204" pitchFamily="18" charset="0"/>
                          <a:ea typeface="標楷體" panose="03000509000000000000" pitchFamily="65" charset="-120"/>
                          <a:cs typeface="Times New Roman" panose="02020603050405020304" pitchFamily="18" charset="0"/>
                        </a:rPr>
                        <m:t>個項目的預測排名</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0" name="矩形 29"/>
              <p:cNvSpPr>
                <a:spLocks noRot="1" noChangeAspect="1" noMove="1" noResize="1" noEditPoints="1" noAdjustHandles="1" noChangeArrowheads="1" noChangeShapeType="1" noTextEdit="1"/>
              </p:cNvSpPr>
              <p:nvPr/>
            </p:nvSpPr>
            <p:spPr>
              <a:xfrm>
                <a:off x="7648845" y="5461129"/>
                <a:ext cx="2793585" cy="381515"/>
              </a:xfrm>
              <a:prstGeom prst="rect">
                <a:avLst/>
              </a:prstGeom>
              <a:blipFill>
                <a:blip r:embed="rId10"/>
                <a:stretch>
                  <a:fillRect t="-4839" b="-80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7631481" y="5764619"/>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𝑟</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第</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r>
                        <a:rPr lang="zh-TW" altLang="en-US" i="1">
                          <a:latin typeface="Cambria Math" panose="02040503050406030204" pitchFamily="18" charset="0"/>
                          <a:ea typeface="標楷體" panose="03000509000000000000" pitchFamily="65" charset="-120"/>
                          <a:cs typeface="Times New Roman" panose="02020603050405020304" pitchFamily="18" charset="0"/>
                        </a:rPr>
                        <m:t>個項目的實際排名</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7631481" y="5764619"/>
                <a:ext cx="2793585" cy="381515"/>
              </a:xfrm>
              <a:prstGeom prst="rect">
                <a:avLst/>
              </a:prstGeom>
              <a:blipFill>
                <a:blip r:embed="rId11"/>
                <a:stretch>
                  <a:fillRect b="-112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7674428" y="6120012"/>
                <a:ext cx="308655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𝑐</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數量</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2" name="矩形 31"/>
              <p:cNvSpPr>
                <a:spLocks noRot="1" noChangeAspect="1" noMove="1" noResize="1" noEditPoints="1" noAdjustHandles="1" noChangeArrowheads="1" noChangeShapeType="1" noTextEdit="1"/>
              </p:cNvSpPr>
              <p:nvPr/>
            </p:nvSpPr>
            <p:spPr>
              <a:xfrm>
                <a:off x="7674428" y="6120012"/>
                <a:ext cx="3086551" cy="369332"/>
              </a:xfrm>
              <a:prstGeom prst="rect">
                <a:avLst/>
              </a:prstGeom>
              <a:blipFill>
                <a:blip r:embed="rId12"/>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7674428" y="6415384"/>
                <a:ext cx="333982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𝑑</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數量</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3" name="矩形 32"/>
              <p:cNvSpPr>
                <a:spLocks noRot="1" noChangeAspect="1" noMove="1" noResize="1" noEditPoints="1" noAdjustHandles="1" noChangeArrowheads="1" noChangeShapeType="1" noTextEdit="1"/>
              </p:cNvSpPr>
              <p:nvPr/>
            </p:nvSpPr>
            <p:spPr>
              <a:xfrm>
                <a:off x="7674428" y="6415384"/>
                <a:ext cx="3339824" cy="369332"/>
              </a:xfrm>
              <a:prstGeom prst="rect">
                <a:avLst/>
              </a:prstGeom>
              <a:blipFill>
                <a:blip r:embed="rId13"/>
                <a:stretch>
                  <a:fillRect b="-14754"/>
                </a:stretch>
              </a:blipFill>
            </p:spPr>
            <p:txBody>
              <a:bodyPr/>
              <a:lstStyle/>
              <a:p>
                <a:r>
                  <a:rPr lang="zh-TW" altLang="en-US">
                    <a:noFill/>
                  </a:rPr>
                  <a:t> </a:t>
                </a:r>
              </a:p>
            </p:txBody>
          </p:sp>
        </mc:Fallback>
      </mc:AlternateContent>
      <p:graphicFrame>
        <p:nvGraphicFramePr>
          <p:cNvPr id="35" name="表格 34"/>
          <p:cNvGraphicFramePr>
            <a:graphicFrameLocks noGrp="1"/>
          </p:cNvGraphicFramePr>
          <p:nvPr>
            <p:extLst>
              <p:ext uri="{D42A27DB-BD31-4B8C-83A1-F6EECF244321}">
                <p14:modId xmlns:p14="http://schemas.microsoft.com/office/powerpoint/2010/main" val="3465269069"/>
              </p:ext>
            </p:extLst>
          </p:nvPr>
        </p:nvGraphicFramePr>
        <p:xfrm>
          <a:off x="7992289" y="731781"/>
          <a:ext cx="3417570" cy="2664079"/>
        </p:xfrm>
        <a:graphic>
          <a:graphicData uri="http://schemas.openxmlformats.org/drawingml/2006/table">
            <a:tbl>
              <a:tblPr firstRow="1" firstCol="1" bandRow="1">
                <a:tableStyleId>{5C22544A-7EE6-4342-B048-85BDC9FD1C3A}</a:tableStyleId>
              </a:tblPr>
              <a:tblGrid>
                <a:gridCol w="609600">
                  <a:extLst>
                    <a:ext uri="{9D8B030D-6E8A-4147-A177-3AD203B41FA5}">
                      <a16:colId xmlns:a16="http://schemas.microsoft.com/office/drawing/2014/main" val="940513118"/>
                    </a:ext>
                  </a:extLst>
                </a:gridCol>
                <a:gridCol w="1803400">
                  <a:extLst>
                    <a:ext uri="{9D8B030D-6E8A-4147-A177-3AD203B41FA5}">
                      <a16:colId xmlns:a16="http://schemas.microsoft.com/office/drawing/2014/main" val="3658747391"/>
                    </a:ext>
                  </a:extLst>
                </a:gridCol>
                <a:gridCol w="1004570">
                  <a:extLst>
                    <a:ext uri="{9D8B030D-6E8A-4147-A177-3AD203B41FA5}">
                      <a16:colId xmlns:a16="http://schemas.microsoft.com/office/drawing/2014/main" val="2887804107"/>
                    </a:ext>
                  </a:extLst>
                </a:gridCol>
              </a:tblGrid>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MENU </a:t>
                      </a:r>
                      <a:r>
                        <a:rPr lang="zh-TW" sz="1200" kern="0">
                          <a:effectLst/>
                          <a:latin typeface="標楷體" panose="03000509000000000000" pitchFamily="65" charset="-120"/>
                          <a:ea typeface="標楷體" panose="03000509000000000000" pitchFamily="65" charset="-120"/>
                        </a:rPr>
                        <a:t>美食誌 </a:t>
                      </a:r>
                      <a:r>
                        <a:rPr lang="en-US" sz="1200" kern="0">
                          <a:effectLst/>
                          <a:latin typeface="標楷體" panose="03000509000000000000" pitchFamily="65" charset="-120"/>
                          <a:ea typeface="標楷體" panose="03000509000000000000" pitchFamily="65" charset="-120"/>
                        </a:rPr>
                        <a:t>(2019.12.1)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新評分排名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97613696"/>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富宏牛肉麵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5500495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永康牛肉麵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00671780"/>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劉山東牛肉麵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5</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67082618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林東芳牛肉麵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06172888"/>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乖乖牛肉麵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376794328"/>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建宏牛肉麵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7</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42544585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老皮牛肉麵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6</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311902816"/>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愛</a:t>
                      </a:r>
                      <a:r>
                        <a:rPr lang="en-US" sz="1200" kern="0" dirty="0">
                          <a:effectLst/>
                          <a:latin typeface="標楷體" panose="03000509000000000000" pitchFamily="65" charset="-120"/>
                          <a:ea typeface="標楷體" panose="03000509000000000000" pitchFamily="65" charset="-120"/>
                        </a:rPr>
                        <a:t>.</a:t>
                      </a:r>
                      <a:r>
                        <a:rPr lang="zh-TW" sz="1200" kern="0" dirty="0">
                          <a:effectLst/>
                          <a:latin typeface="標楷體" panose="03000509000000000000" pitchFamily="65" charset="-120"/>
                          <a:ea typeface="標楷體" panose="03000509000000000000" pitchFamily="65" charset="-120"/>
                        </a:rPr>
                        <a:t>熟成</a:t>
                      </a:r>
                      <a:r>
                        <a:rPr lang="en-US" sz="1200" kern="0" dirty="0">
                          <a:effectLst/>
                          <a:latin typeface="標楷體" panose="03000509000000000000" pitchFamily="65" charset="-120"/>
                          <a:ea typeface="標楷體" panose="03000509000000000000" pitchFamily="65" charset="-120"/>
                        </a:rPr>
                        <a:t>21</a:t>
                      </a:r>
                      <a:r>
                        <a:rPr lang="zh-TW" sz="1200" kern="0" dirty="0">
                          <a:effectLst/>
                          <a:latin typeface="標楷體" panose="03000509000000000000" pitchFamily="65" charset="-120"/>
                          <a:ea typeface="標楷體" panose="03000509000000000000" pitchFamily="65" charset="-120"/>
                        </a:rPr>
                        <a:t>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10</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99945675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樂客牛肉麵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8</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105086029"/>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第十名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犇三牛牛肉麵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9</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605019930"/>
                  </a:ext>
                </a:extLst>
              </a:tr>
            </a:tbl>
          </a:graphicData>
        </a:graphic>
      </p:graphicFrame>
      <p:sp>
        <p:nvSpPr>
          <p:cNvPr id="36" name="矩形 35"/>
          <p:cNvSpPr/>
          <p:nvPr/>
        </p:nvSpPr>
        <p:spPr>
          <a:xfrm>
            <a:off x="9077303" y="3425738"/>
            <a:ext cx="1415772" cy="338554"/>
          </a:xfrm>
          <a:prstGeom prst="rect">
            <a:avLst/>
          </a:prstGeom>
        </p:spPr>
        <p:txBody>
          <a:bodyPr wrap="none">
            <a:spAutoFit/>
          </a:bodyPr>
          <a:lstStyle/>
          <a:p>
            <a:r>
              <a:rPr lang="zh-TW" altLang="en-US" sz="1600" dirty="0" smtClean="0">
                <a:latin typeface="Cambria Math" panose="02040503050406030204" pitchFamily="18" charset="0"/>
                <a:ea typeface="標楷體" panose="03000509000000000000" pitchFamily="65" charset="-120"/>
                <a:cs typeface="Times New Roman" panose="02020603050405020304" pitchFamily="18" charset="0"/>
              </a:rPr>
              <a:t>排名預測範例</a:t>
            </a:r>
            <a:endParaRPr lang="zh-TW" altLang="en-US" sz="1600" dirty="0">
              <a:latin typeface="Cambria Math" panose="020405030504060302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41517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636105"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排名預測結果的驗證方式</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圆角矩形 66"/>
          <p:cNvSpPr/>
          <p:nvPr/>
        </p:nvSpPr>
        <p:spPr>
          <a:xfrm rot="10800000" flipV="1">
            <a:off x="725418" y="1303661"/>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154278" y="1639740"/>
            <a:ext cx="144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154277" y="1128492"/>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研究驗證</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graphicFrame>
        <p:nvGraphicFramePr>
          <p:cNvPr id="12" name="表格 11"/>
          <p:cNvGraphicFramePr>
            <a:graphicFrameLocks noGrp="1"/>
          </p:cNvGraphicFramePr>
          <p:nvPr>
            <p:extLst>
              <p:ext uri="{D42A27DB-BD31-4B8C-83A1-F6EECF244321}">
                <p14:modId xmlns:p14="http://schemas.microsoft.com/office/powerpoint/2010/main" val="3210589212"/>
              </p:ext>
            </p:extLst>
          </p:nvPr>
        </p:nvGraphicFramePr>
        <p:xfrm>
          <a:off x="2291117" y="4527464"/>
          <a:ext cx="3003619" cy="996420"/>
        </p:xfrm>
        <a:graphic>
          <a:graphicData uri="http://schemas.openxmlformats.org/drawingml/2006/table">
            <a:tbl>
              <a:tblPr firstRow="1" firstCol="1" bandRow="1">
                <a:tableStyleId>{5C22544A-7EE6-4342-B048-85BDC9FD1C3A}</a:tableStyleId>
              </a:tblPr>
              <a:tblGrid>
                <a:gridCol w="1044737">
                  <a:extLst>
                    <a:ext uri="{9D8B030D-6E8A-4147-A177-3AD203B41FA5}">
                      <a16:colId xmlns:a16="http://schemas.microsoft.com/office/drawing/2014/main" val="4283791223"/>
                    </a:ext>
                  </a:extLst>
                </a:gridCol>
                <a:gridCol w="1100705">
                  <a:extLst>
                    <a:ext uri="{9D8B030D-6E8A-4147-A177-3AD203B41FA5}">
                      <a16:colId xmlns:a16="http://schemas.microsoft.com/office/drawing/2014/main" val="2923292860"/>
                    </a:ext>
                  </a:extLst>
                </a:gridCol>
                <a:gridCol w="858177">
                  <a:extLst>
                    <a:ext uri="{9D8B030D-6E8A-4147-A177-3AD203B41FA5}">
                      <a16:colId xmlns:a16="http://schemas.microsoft.com/office/drawing/2014/main" val="1002897723"/>
                    </a:ext>
                  </a:extLst>
                </a:gridCol>
              </a:tblGrid>
              <a:tr h="498210">
                <a:tc>
                  <a:txBody>
                    <a:bodyPr/>
                    <a:lstStyle/>
                    <a:p>
                      <a:endParaRPr lang="zh-TW" sz="20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en-US" sz="2000" kern="0" dirty="0">
                          <a:effectLst/>
                        </a:rPr>
                        <a:t>MSE</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2000" kern="0" dirty="0">
                          <a:effectLst/>
                        </a:rPr>
                        <a:t>FCP</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137824126"/>
                  </a:ext>
                </a:extLst>
              </a:tr>
              <a:tr h="498210">
                <a:tc>
                  <a:txBody>
                    <a:bodyPr/>
                    <a:lstStyle/>
                    <a:p>
                      <a:pPr>
                        <a:lnSpc>
                          <a:spcPct val="150000"/>
                        </a:lnSpc>
                        <a:spcAft>
                          <a:spcPts val="0"/>
                        </a:spcAft>
                      </a:pPr>
                      <a:r>
                        <a:rPr lang="en-US" sz="2000" kern="0">
                          <a:effectLst/>
                        </a:rPr>
                        <a:t>Baseline</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2000" kern="0" dirty="0">
                          <a:effectLst/>
                        </a:rPr>
                        <a:t>16.4</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2000" kern="0" dirty="0">
                          <a:effectLst/>
                        </a:rPr>
                        <a:t>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331602215"/>
                  </a:ext>
                </a:extLst>
              </a:tr>
            </a:tbl>
          </a:graphicData>
        </a:graphic>
      </p:graphicFrame>
      <p:sp>
        <p:nvSpPr>
          <p:cNvPr id="13" name="Rectangle 1"/>
          <p:cNvSpPr>
            <a:spLocks noChangeArrowheads="1"/>
          </p:cNvSpPr>
          <p:nvPr/>
        </p:nvSpPr>
        <p:spPr bwMode="auto">
          <a:xfrm>
            <a:off x="2645172" y="5523884"/>
            <a:ext cx="21194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隨機排名的</a:t>
            </a:r>
            <a:r>
              <a:rPr kumimoji="0" lang="en-US" altLang="zh-TW" b="0" i="0" u="none" strike="noStrike" cap="none" normalizeH="0" baseline="0" dirty="0" smtClean="0">
                <a:ln>
                  <a:noFill/>
                </a:ln>
                <a:solidFill>
                  <a:schemeClr val="tx1"/>
                </a:solidFill>
                <a:effectLst/>
                <a:ea typeface="標楷體" panose="03000509000000000000" pitchFamily="65" charset="-120"/>
                <a:cs typeface="Times New Roman" panose="02020603050405020304" pitchFamily="18" charset="0"/>
              </a:rPr>
              <a:t>baseline</a:t>
            </a:r>
            <a:endParaRPr kumimoji="0" lang="en-US" altLang="zh-TW" sz="2800" b="0" i="0" u="none" strike="noStrike" cap="none" normalizeH="0" baseline="0" dirty="0" smtClean="0">
              <a:ln>
                <a:noFill/>
              </a:ln>
              <a:solidFill>
                <a:schemeClr val="tx1"/>
              </a:solidFill>
              <a:effectLst/>
              <a:latin typeface="Arial" panose="020B0604020202020204" pitchFamily="34" charset="0"/>
            </a:endParaRPr>
          </a:p>
        </p:txBody>
      </p:sp>
      <p:grpSp>
        <p:nvGrpSpPr>
          <p:cNvPr id="14" name="Group 398"/>
          <p:cNvGrpSpPr/>
          <p:nvPr/>
        </p:nvGrpSpPr>
        <p:grpSpPr>
          <a:xfrm>
            <a:off x="1284902" y="1865220"/>
            <a:ext cx="391999" cy="405287"/>
            <a:chOff x="209551" y="3594100"/>
            <a:chExt cx="280988" cy="290513"/>
          </a:xfrm>
          <a:solidFill>
            <a:srgbClr val="157E9F"/>
          </a:solidFill>
        </p:grpSpPr>
        <p:sp>
          <p:nvSpPr>
            <p:cNvPr id="15"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6"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1676900" y="1820307"/>
            <a:ext cx="2565126" cy="430887"/>
          </a:xfrm>
          <a:prstGeom prst="rect">
            <a:avLst/>
          </a:prstGeom>
        </p:spPr>
        <p:txBody>
          <a:bodyPr wrap="none">
            <a:spAutoFit/>
          </a:bodyPr>
          <a:lstStyle/>
          <a:p>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排名預測</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之</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Baseline</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TextBox 36"/>
          <p:cNvSpPr txBox="1">
            <a:spLocks noChangeArrowheads="1"/>
          </p:cNvSpPr>
          <p:nvPr/>
        </p:nvSpPr>
        <p:spPr bwMode="auto">
          <a:xfrm>
            <a:off x="1850284" y="2252894"/>
            <a:ext cx="71322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一萬次的隨機排名與正確排名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第一名至第十名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MSE = 16.4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0.2</a:t>
            </a: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一萬次的隨機排名與正確排名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第一名至第十名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FCP</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FCP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0.5 ± 0.02</a:t>
            </a:r>
          </a:p>
        </p:txBody>
      </p:sp>
    </p:spTree>
    <p:extLst>
      <p:ext uri="{BB962C8B-B14F-4D97-AF65-F5344CB8AC3E}">
        <p14:creationId xmlns:p14="http://schemas.microsoft.com/office/powerpoint/2010/main" val="1906803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22</a:t>
            </a:fld>
            <a:endParaRPr lang="zh-CN" altLang="en-US" dirty="0"/>
          </a:p>
        </p:txBody>
      </p:sp>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4</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研究</a:t>
            </a:r>
            <a:r>
              <a:rPr lang="zh-TW" altLang="en-US" sz="3600" b="1" dirty="0">
                <a:solidFill>
                  <a:schemeClr val="bg1"/>
                </a:solidFill>
                <a:latin typeface="標楷體" panose="03000509000000000000" pitchFamily="65" charset="-120"/>
                <a:ea typeface="標楷體" panose="03000509000000000000" pitchFamily="65" charset="-120"/>
              </a:rPr>
              <a:t>結果分析</a:t>
            </a:r>
          </a:p>
        </p:txBody>
      </p:sp>
      <p:grpSp>
        <p:nvGrpSpPr>
          <p:cNvPr id="5" name="组合 200"/>
          <p:cNvGrpSpPr/>
          <p:nvPr/>
        </p:nvGrpSpPr>
        <p:grpSpPr>
          <a:xfrm>
            <a:off x="8200989"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資料爬取與</a:t>
            </a:r>
            <a:r>
              <a:rPr lang="zh-TW" altLang="en-US" sz="2400" dirty="0" smtClean="0">
                <a:solidFill>
                  <a:schemeClr val="bg1"/>
                </a:solidFill>
                <a:latin typeface="標楷體" panose="03000509000000000000" pitchFamily="65" charset="-120"/>
                <a:ea typeface="標楷體" panose="03000509000000000000" pitchFamily="65" charset="-120"/>
              </a:rPr>
              <a:t>分析</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排名預測與</a:t>
            </a:r>
            <a:r>
              <a:rPr lang="zh-TW" altLang="en-US" sz="2400" dirty="0" smtClean="0">
                <a:solidFill>
                  <a:schemeClr val="bg1"/>
                </a:solidFill>
                <a:latin typeface="標楷體" panose="03000509000000000000" pitchFamily="65" charset="-120"/>
                <a:ea typeface="標楷體" panose="03000509000000000000" pitchFamily="65" charset="-120"/>
              </a:rPr>
              <a:t>驗證</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各</a:t>
            </a:r>
            <a:r>
              <a:rPr lang="zh-TW" altLang="en-US" sz="2400" dirty="0">
                <a:solidFill>
                  <a:schemeClr val="bg1"/>
                </a:solidFill>
                <a:latin typeface="標楷體" panose="03000509000000000000" pitchFamily="65" charset="-120"/>
                <a:ea typeface="標楷體" panose="03000509000000000000" pitchFamily="65" charset="-120"/>
              </a:rPr>
              <a:t>餐飲種類的排名差異分析</a:t>
            </a:r>
            <a:endParaRPr lang="en-US" altLang="zh-TW"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42447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23</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01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740152" y="5434960"/>
            <a:ext cx="4801314"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牛肉麵六個</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的總評論數與</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每月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數量</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分布</a:t>
            </a:r>
            <a:endParaRPr lang="zh-TW" altLang="en-US" dirty="0"/>
          </a:p>
        </p:txBody>
      </p:sp>
      <p:pic>
        <p:nvPicPr>
          <p:cNvPr id="17" name="圖片 16"/>
          <p:cNvPicPr/>
          <p:nvPr/>
        </p:nvPicPr>
        <p:blipFill>
          <a:blip r:embed="rId3"/>
          <a:stretch>
            <a:fillRect/>
          </a:stretch>
        </p:blipFill>
        <p:spPr>
          <a:xfrm>
            <a:off x="6479530" y="2082425"/>
            <a:ext cx="5322558" cy="3188284"/>
          </a:xfrm>
          <a:prstGeom prst="rect">
            <a:avLst/>
          </a:prstGeom>
          <a:ln>
            <a:solidFill>
              <a:schemeClr val="tx1"/>
            </a:solidFill>
          </a:ln>
        </p:spPr>
      </p:pic>
      <p:sp>
        <p:nvSpPr>
          <p:cNvPr id="19" name="文本框 386"/>
          <p:cNvSpPr txBox="1"/>
          <p:nvPr/>
        </p:nvSpPr>
        <p:spPr>
          <a:xfrm>
            <a:off x="1288262" y="1099740"/>
            <a:ext cx="2031317"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資料爬取時間</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20" name="TextBox 36"/>
          <p:cNvSpPr txBox="1">
            <a:spLocks noChangeArrowheads="1"/>
          </p:cNvSpPr>
          <p:nvPr/>
        </p:nvSpPr>
        <p:spPr bwMode="auto">
          <a:xfrm>
            <a:off x="895950" y="1849101"/>
            <a:ext cx="54573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a:t>
            </a:r>
            <a:r>
              <a:rPr lang="zh-TW" altLang="en-US" sz="2000" dirty="0" smtClean="0">
                <a:latin typeface="標楷體" panose="03000509000000000000" pitchFamily="65" charset="-120"/>
                <a:ea typeface="標楷體" panose="03000509000000000000" pitchFamily="65" charset="-120"/>
              </a:rPr>
              <a:t>為六</a:t>
            </a:r>
            <a:r>
              <a:rPr lang="zh-TW" altLang="en-US" sz="2000" dirty="0">
                <a:latin typeface="標楷體" panose="03000509000000000000" pitchFamily="65" charset="-120"/>
                <a:ea typeface="標楷體" panose="03000509000000000000" pitchFamily="65" charset="-120"/>
              </a:rPr>
              <a:t>個</a:t>
            </a:r>
            <a:r>
              <a:rPr lang="zh-TW" altLang="en-US" sz="2000" dirty="0" smtClean="0">
                <a:latin typeface="標楷體" panose="03000509000000000000" pitchFamily="65" charset="-120"/>
                <a:ea typeface="標楷體" panose="03000509000000000000" pitchFamily="65" charset="-120"/>
              </a:rPr>
              <a:t>月且擷取所有評論</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設為六個</a:t>
            </a:r>
            <a:r>
              <a:rPr lang="zh-TW" altLang="en-US" sz="2000" dirty="0" smtClean="0">
                <a:latin typeface="標楷體" panose="03000509000000000000" pitchFamily="65" charset="-120"/>
                <a:ea typeface="標楷體" panose="03000509000000000000" pitchFamily="65" charset="-120"/>
              </a:rPr>
              <a:t>月但</a:t>
            </a:r>
            <a:r>
              <a:rPr lang="zh-TW" altLang="en-US" sz="2000" dirty="0">
                <a:latin typeface="標楷體" panose="03000509000000000000" pitchFamily="65" charset="-120"/>
                <a:ea typeface="標楷體" panose="03000509000000000000" pitchFamily="65" charset="-120"/>
              </a:rPr>
              <a:t>隨機</a:t>
            </a:r>
            <a:r>
              <a:rPr lang="zh-TW" altLang="en-US" sz="2000" dirty="0" smtClean="0">
                <a:latin typeface="標楷體" panose="03000509000000000000" pitchFamily="65" charset="-120"/>
                <a:ea typeface="標楷體" panose="03000509000000000000" pitchFamily="65" charset="-120"/>
              </a:rPr>
              <a:t>擷取固定</a:t>
            </a:r>
            <a:r>
              <a:rPr lang="zh-TW" altLang="en-US" sz="2000" dirty="0">
                <a:latin typeface="標楷體" panose="03000509000000000000" pitchFamily="65" charset="-120"/>
                <a:ea typeface="標楷體" panose="03000509000000000000" pitchFamily="65" charset="-120"/>
              </a:rPr>
              <a:t>數量的</a:t>
            </a:r>
            <a:r>
              <a:rPr lang="zh-TW" altLang="en-US" sz="2000" dirty="0" smtClean="0">
                <a:latin typeface="標楷體" panose="03000509000000000000" pitchFamily="65" charset="-120"/>
                <a:ea typeface="標楷體" panose="03000509000000000000" pitchFamily="65" charset="-120"/>
              </a:rPr>
              <a:t>評論</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設為六個月且依時間順序挑選最</a:t>
            </a:r>
            <a:r>
              <a:rPr lang="zh-TW" altLang="en-US" sz="2000" dirty="0" smtClean="0">
                <a:latin typeface="標楷體" panose="03000509000000000000" pitchFamily="65" charset="-120"/>
                <a:ea typeface="標楷體" panose="03000509000000000000" pitchFamily="65" charset="-120"/>
              </a:rPr>
              <a:t>接近發布時間</a:t>
            </a:r>
            <a:r>
              <a:rPr lang="zh-TW" altLang="en-US" sz="2000" dirty="0">
                <a:latin typeface="標楷體" panose="03000509000000000000" pitchFamily="65" charset="-120"/>
                <a:ea typeface="標楷體" panose="03000509000000000000" pitchFamily="65" charset="-120"/>
              </a:rPr>
              <a:t>點前固定</a:t>
            </a:r>
            <a:r>
              <a:rPr lang="zh-TW" altLang="en-US" sz="2000" dirty="0" smtClean="0">
                <a:latin typeface="標楷體" panose="03000509000000000000" pitchFamily="65" charset="-120"/>
                <a:ea typeface="標楷體" panose="03000509000000000000" pitchFamily="65" charset="-120"/>
              </a:rPr>
              <a:t>數量的評論</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54732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24</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01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386"/>
          <p:cNvSpPr txBox="1"/>
          <p:nvPr/>
        </p:nvSpPr>
        <p:spPr>
          <a:xfrm>
            <a:off x="1288262" y="1099740"/>
            <a:ext cx="2031317"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資料爬取</a:t>
            </a:r>
            <a:r>
              <a:rPr lang="zh-TW" altLang="en-US" sz="2400" dirty="0">
                <a:solidFill>
                  <a:srgbClr val="157E9F"/>
                </a:solidFill>
                <a:latin typeface="標楷體" panose="03000509000000000000" pitchFamily="65" charset="-120"/>
                <a:ea typeface="標楷體" panose="03000509000000000000" pitchFamily="65" charset="-120"/>
              </a:rPr>
              <a:t>依</a:t>
            </a:r>
            <a:r>
              <a:rPr lang="zh-TW" altLang="en-US" sz="2400" dirty="0" smtClean="0">
                <a:solidFill>
                  <a:srgbClr val="157E9F"/>
                </a:solidFill>
                <a:latin typeface="標楷體" panose="03000509000000000000" pitchFamily="65" charset="-120"/>
                <a:ea typeface="標楷體" panose="03000509000000000000" pitchFamily="65" charset="-120"/>
              </a:rPr>
              <a:t>據</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2" name="Group 398"/>
          <p:cNvGrpSpPr/>
          <p:nvPr/>
        </p:nvGrpSpPr>
        <p:grpSpPr>
          <a:xfrm>
            <a:off x="1288262" y="1833977"/>
            <a:ext cx="391999" cy="405287"/>
            <a:chOff x="209551" y="3594100"/>
            <a:chExt cx="280988" cy="290513"/>
          </a:xfrm>
          <a:solidFill>
            <a:srgbClr val="157E9F"/>
          </a:solidFill>
        </p:grpSpPr>
        <p:sp>
          <p:nvSpPr>
            <p:cNvPr id="13"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4"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5" name="矩形 14"/>
          <p:cNvSpPr/>
          <p:nvPr/>
        </p:nvSpPr>
        <p:spPr>
          <a:xfrm>
            <a:off x="1804671" y="1821176"/>
            <a:ext cx="2408352" cy="430887"/>
          </a:xfrm>
          <a:prstGeom prst="rect">
            <a:avLst/>
          </a:prstGeom>
        </p:spPr>
        <p:txBody>
          <a:bodyPr wrap="none">
            <a:spAutoFit/>
          </a:bodyPr>
          <a:lstStyle/>
          <a:p>
            <a:r>
              <a:rPr lang="en-US" altLang="zh-TW" sz="2200" dirty="0" smtClean="0">
                <a:latin typeface="Times New Roman" panose="02020603050405020304" pitchFamily="18" charset="0"/>
                <a:ea typeface="標楷體" panose="03000509000000000000" pitchFamily="65" charset="-120"/>
              </a:rPr>
              <a:t>Hashtag(</a:t>
            </a:r>
            <a:r>
              <a:rPr lang="zh-TW" altLang="en-US" sz="2200" dirty="0" smtClean="0">
                <a:latin typeface="Times New Roman" panose="02020603050405020304" pitchFamily="18" charset="0"/>
                <a:ea typeface="標楷體" panose="03000509000000000000" pitchFamily="65" charset="-120"/>
              </a:rPr>
              <a:t>主題標籤</a:t>
            </a:r>
            <a:r>
              <a:rPr lang="en-US" altLang="zh-TW" sz="2200" dirty="0" smtClean="0">
                <a:latin typeface="Times New Roman" panose="02020603050405020304" pitchFamily="18" charset="0"/>
                <a:ea typeface="標楷體" panose="03000509000000000000" pitchFamily="65" charset="-120"/>
              </a:rPr>
              <a:t>)</a:t>
            </a:r>
            <a:endParaRPr lang="zh-TW" altLang="en-US" sz="2200" dirty="0">
              <a:latin typeface="Times New Roman" panose="02020603050405020304" pitchFamily="18" charset="0"/>
              <a:ea typeface="標楷體" panose="03000509000000000000" pitchFamily="65" charset="-120"/>
            </a:endParaRPr>
          </a:p>
        </p:txBody>
      </p:sp>
      <p:grpSp>
        <p:nvGrpSpPr>
          <p:cNvPr id="16" name="Group 398"/>
          <p:cNvGrpSpPr/>
          <p:nvPr/>
        </p:nvGrpSpPr>
        <p:grpSpPr>
          <a:xfrm>
            <a:off x="1288262" y="3922055"/>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1804671" y="3909254"/>
            <a:ext cx="1313180"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打卡貼文</a:t>
            </a:r>
          </a:p>
        </p:txBody>
      </p:sp>
      <p:pic>
        <p:nvPicPr>
          <p:cNvPr id="20" name="圖片 19"/>
          <p:cNvPicPr/>
          <p:nvPr/>
        </p:nvPicPr>
        <p:blipFill>
          <a:blip r:embed="rId3"/>
          <a:stretch>
            <a:fillRect/>
          </a:stretch>
        </p:blipFill>
        <p:spPr>
          <a:xfrm>
            <a:off x="5833724" y="1435005"/>
            <a:ext cx="2835538" cy="4616435"/>
          </a:xfrm>
          <a:prstGeom prst="rect">
            <a:avLst/>
          </a:prstGeom>
          <a:ln>
            <a:solidFill>
              <a:schemeClr val="tx1"/>
            </a:solidFill>
          </a:ln>
        </p:spPr>
      </p:pic>
      <p:pic>
        <p:nvPicPr>
          <p:cNvPr id="21" name="圖片 20"/>
          <p:cNvPicPr/>
          <p:nvPr/>
        </p:nvPicPr>
        <p:blipFill>
          <a:blip r:embed="rId4"/>
          <a:stretch>
            <a:fillRect/>
          </a:stretch>
        </p:blipFill>
        <p:spPr>
          <a:xfrm>
            <a:off x="8937170" y="1429290"/>
            <a:ext cx="2849816" cy="4633569"/>
          </a:xfrm>
          <a:prstGeom prst="rect">
            <a:avLst/>
          </a:prstGeom>
          <a:ln>
            <a:solidFill>
              <a:schemeClr val="tx1"/>
            </a:solidFill>
          </a:ln>
        </p:spPr>
      </p:pic>
      <p:sp>
        <p:nvSpPr>
          <p:cNvPr id="23" name="矩形 22"/>
          <p:cNvSpPr/>
          <p:nvPr/>
        </p:nvSpPr>
        <p:spPr>
          <a:xfrm>
            <a:off x="9705488" y="6178415"/>
            <a:ext cx="1107996" cy="369332"/>
          </a:xfrm>
          <a:prstGeom prst="rect">
            <a:avLst/>
          </a:prstGeom>
        </p:spPr>
        <p:txBody>
          <a:bodyPr wrap="non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打卡貼文</a:t>
            </a:r>
          </a:p>
        </p:txBody>
      </p:sp>
      <p:sp>
        <p:nvSpPr>
          <p:cNvPr id="24" name="矩形 23"/>
          <p:cNvSpPr/>
          <p:nvPr/>
        </p:nvSpPr>
        <p:spPr>
          <a:xfrm>
            <a:off x="6780113" y="6178415"/>
            <a:ext cx="1404423"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Hashtag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貼</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TextBox 36"/>
          <p:cNvSpPr txBox="1">
            <a:spLocks noChangeArrowheads="1"/>
          </p:cNvSpPr>
          <p:nvPr/>
        </p:nvSpPr>
        <p:spPr bwMode="auto">
          <a:xfrm>
            <a:off x="1516374" y="2422594"/>
            <a:ext cx="3671243" cy="9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包含其他主題的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hashtag</a:t>
            </a:r>
          </a:p>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容易偏離對於商家的評論</a:t>
            </a:r>
            <a:endParaRPr lang="zh-TW" altLang="en-US" sz="2000" dirty="0">
              <a:latin typeface="標楷體" panose="03000509000000000000" pitchFamily="65" charset="-120"/>
              <a:ea typeface="標楷體" panose="03000509000000000000" pitchFamily="65" charset="-120"/>
            </a:endParaRPr>
          </a:p>
        </p:txBody>
      </p:sp>
      <p:sp>
        <p:nvSpPr>
          <p:cNvPr id="28" name="TextBox 36"/>
          <p:cNvSpPr txBox="1">
            <a:spLocks noChangeArrowheads="1"/>
          </p:cNvSpPr>
          <p:nvPr/>
        </p:nvSpPr>
        <p:spPr bwMode="auto">
          <a:xfrm>
            <a:off x="1516374" y="4475548"/>
            <a:ext cx="40494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大部分為關於</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餐廳的相關評論</a:t>
            </a:r>
          </a:p>
        </p:txBody>
      </p:sp>
      <p:sp>
        <p:nvSpPr>
          <p:cNvPr id="29" name="矩形 28"/>
          <p:cNvSpPr/>
          <p:nvPr/>
        </p:nvSpPr>
        <p:spPr>
          <a:xfrm>
            <a:off x="6203367" y="4720787"/>
            <a:ext cx="1068779" cy="303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9344854" y="1657524"/>
            <a:ext cx="945109" cy="346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8624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25</a:t>
            </a:fld>
            <a:endParaRPr lang="zh-CN" altLang="en-US" dirty="0"/>
          </a:p>
        </p:txBody>
      </p:sp>
      <p:pic>
        <p:nvPicPr>
          <p:cNvPr id="3" name="圖片 2"/>
          <p:cNvPicPr/>
          <p:nvPr/>
        </p:nvPicPr>
        <p:blipFill>
          <a:blip r:embed="rId3">
            <a:extLst>
              <a:ext uri="{28A0092B-C50C-407E-A947-70E740481C1C}">
                <a14:useLocalDpi xmlns:a14="http://schemas.microsoft.com/office/drawing/2010/main" val="0"/>
              </a:ext>
            </a:extLst>
          </a:blip>
          <a:stretch>
            <a:fillRect/>
          </a:stretch>
        </p:blipFill>
        <p:spPr>
          <a:xfrm>
            <a:off x="2527313" y="2066307"/>
            <a:ext cx="7134023" cy="3500924"/>
          </a:xfrm>
          <a:prstGeom prst="rect">
            <a:avLst/>
          </a:prstGeom>
          <a:ln>
            <a:solidFill>
              <a:schemeClr val="tx1"/>
            </a:solidFill>
          </a:ln>
        </p:spPr>
      </p:pic>
      <p:sp>
        <p:nvSpPr>
          <p:cNvPr id="4" name="矩形 3"/>
          <p:cNvSpPr/>
          <p:nvPr/>
        </p:nvSpPr>
        <p:spPr>
          <a:xfrm>
            <a:off x="3548050" y="5666900"/>
            <a:ext cx="5092548" cy="369332"/>
          </a:xfrm>
          <a:prstGeom prst="rect">
            <a:avLst/>
          </a:prstGeom>
        </p:spPr>
        <p:txBody>
          <a:bodyPr wrap="none">
            <a:spAutoFit/>
          </a:bodyPr>
          <a:lstStyle/>
          <a:p>
            <a:r>
              <a:rPr lang="zh-TW" altLang="zh-TW" dirty="0">
                <a:ea typeface="Times New Roman" panose="02020603050405020304" pitchFamily="18" charset="0"/>
              </a:rPr>
              <a:t> </a:t>
            </a:r>
            <a:r>
              <a:rPr lang="en-US" altLang="zh-TW" dirty="0">
                <a:ea typeface="Times New Roman" panose="02020603050405020304" pitchFamily="18" charset="0"/>
              </a:rPr>
              <a:t>Instagram</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用戶對於富宏牛肉麵的評論與個人資訊</a:t>
            </a:r>
            <a:endParaRPr lang="zh-TW" altLang="en-US" dirty="0"/>
          </a:p>
        </p:txBody>
      </p:sp>
      <p:sp>
        <p:nvSpPr>
          <p:cNvPr id="5"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6" name="直接连接符 68"/>
          <p:cNvCxnSpPr/>
          <p:nvPr/>
        </p:nvCxnSpPr>
        <p:spPr>
          <a:xfrm flipH="1">
            <a:off x="1324911"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文本框 386"/>
          <p:cNvSpPr txBox="1"/>
          <p:nvPr/>
        </p:nvSpPr>
        <p:spPr>
          <a:xfrm>
            <a:off x="1288262" y="1099740"/>
            <a:ext cx="1107988"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資料</a:t>
            </a:r>
            <a:r>
              <a:rPr lang="zh-TW" altLang="en-US" sz="2400" dirty="0">
                <a:solidFill>
                  <a:srgbClr val="157E9F"/>
                </a:solidFill>
                <a:latin typeface="標楷體" panose="03000509000000000000" pitchFamily="65" charset="-120"/>
                <a:ea typeface="標楷體" panose="03000509000000000000" pitchFamily="65" charset="-120"/>
              </a:rPr>
              <a:t>集</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8" name="矩形 7"/>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矩形 9"/>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11"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3" name="矩形 12"/>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Tree>
    <p:extLst>
      <p:ext uri="{BB962C8B-B14F-4D97-AF65-F5344CB8AC3E}">
        <p14:creationId xmlns:p14="http://schemas.microsoft.com/office/powerpoint/2010/main" val="753952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65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文本框 386"/>
          <p:cNvSpPr txBox="1"/>
          <p:nvPr/>
        </p:nvSpPr>
        <p:spPr>
          <a:xfrm>
            <a:off x="1288261" y="1099740"/>
            <a:ext cx="1906201" cy="525396"/>
          </a:xfrm>
          <a:prstGeom prst="rect">
            <a:avLst/>
          </a:prstGeom>
          <a:noFill/>
        </p:spPr>
        <p:txBody>
          <a:bodyPr wrap="squar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資料前處理</a:t>
            </a:r>
            <a:endParaRPr lang="zh-CN" altLang="en-US" sz="2400" dirty="0">
              <a:solidFill>
                <a:srgbClr val="157E9F"/>
              </a:solidFill>
              <a:latin typeface="標楷體" panose="03000509000000000000" pitchFamily="65" charset="-120"/>
              <a:ea typeface="標楷體" panose="03000509000000000000" pitchFamily="65"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2198404267"/>
              </p:ext>
            </p:extLst>
          </p:nvPr>
        </p:nvGraphicFramePr>
        <p:xfrm>
          <a:off x="1545944" y="2967085"/>
          <a:ext cx="8785590" cy="3006201"/>
        </p:xfrm>
        <a:graphic>
          <a:graphicData uri="http://schemas.openxmlformats.org/drawingml/2006/table">
            <a:tbl>
              <a:tblPr firstRow="1" firstCol="1" bandRow="1">
                <a:tableStyleId>{5C22544A-7EE6-4342-B048-85BDC9FD1C3A}</a:tableStyleId>
              </a:tblPr>
              <a:tblGrid>
                <a:gridCol w="1085898">
                  <a:extLst>
                    <a:ext uri="{9D8B030D-6E8A-4147-A177-3AD203B41FA5}">
                      <a16:colId xmlns:a16="http://schemas.microsoft.com/office/drawing/2014/main" val="3010917895"/>
                    </a:ext>
                  </a:extLst>
                </a:gridCol>
                <a:gridCol w="1085898">
                  <a:extLst>
                    <a:ext uri="{9D8B030D-6E8A-4147-A177-3AD203B41FA5}">
                      <a16:colId xmlns:a16="http://schemas.microsoft.com/office/drawing/2014/main" val="641758848"/>
                    </a:ext>
                  </a:extLst>
                </a:gridCol>
                <a:gridCol w="651891">
                  <a:extLst>
                    <a:ext uri="{9D8B030D-6E8A-4147-A177-3AD203B41FA5}">
                      <a16:colId xmlns:a16="http://schemas.microsoft.com/office/drawing/2014/main" val="456276891"/>
                    </a:ext>
                  </a:extLst>
                </a:gridCol>
                <a:gridCol w="651891">
                  <a:extLst>
                    <a:ext uri="{9D8B030D-6E8A-4147-A177-3AD203B41FA5}">
                      <a16:colId xmlns:a16="http://schemas.microsoft.com/office/drawing/2014/main" val="88252180"/>
                    </a:ext>
                  </a:extLst>
                </a:gridCol>
                <a:gridCol w="651891">
                  <a:extLst>
                    <a:ext uri="{9D8B030D-6E8A-4147-A177-3AD203B41FA5}">
                      <a16:colId xmlns:a16="http://schemas.microsoft.com/office/drawing/2014/main" val="4237738130"/>
                    </a:ext>
                  </a:extLst>
                </a:gridCol>
                <a:gridCol w="651891">
                  <a:extLst>
                    <a:ext uri="{9D8B030D-6E8A-4147-A177-3AD203B41FA5}">
                      <a16:colId xmlns:a16="http://schemas.microsoft.com/office/drawing/2014/main" val="256913336"/>
                    </a:ext>
                  </a:extLst>
                </a:gridCol>
                <a:gridCol w="651891">
                  <a:extLst>
                    <a:ext uri="{9D8B030D-6E8A-4147-A177-3AD203B41FA5}">
                      <a16:colId xmlns:a16="http://schemas.microsoft.com/office/drawing/2014/main" val="17249283"/>
                    </a:ext>
                  </a:extLst>
                </a:gridCol>
                <a:gridCol w="651891">
                  <a:extLst>
                    <a:ext uri="{9D8B030D-6E8A-4147-A177-3AD203B41FA5}">
                      <a16:colId xmlns:a16="http://schemas.microsoft.com/office/drawing/2014/main" val="2974780516"/>
                    </a:ext>
                  </a:extLst>
                </a:gridCol>
                <a:gridCol w="651891">
                  <a:extLst>
                    <a:ext uri="{9D8B030D-6E8A-4147-A177-3AD203B41FA5}">
                      <a16:colId xmlns:a16="http://schemas.microsoft.com/office/drawing/2014/main" val="601864927"/>
                    </a:ext>
                  </a:extLst>
                </a:gridCol>
                <a:gridCol w="651891">
                  <a:extLst>
                    <a:ext uri="{9D8B030D-6E8A-4147-A177-3AD203B41FA5}">
                      <a16:colId xmlns:a16="http://schemas.microsoft.com/office/drawing/2014/main" val="2575296121"/>
                    </a:ext>
                  </a:extLst>
                </a:gridCol>
                <a:gridCol w="651891">
                  <a:extLst>
                    <a:ext uri="{9D8B030D-6E8A-4147-A177-3AD203B41FA5}">
                      <a16:colId xmlns:a16="http://schemas.microsoft.com/office/drawing/2014/main" val="1355285452"/>
                    </a:ext>
                  </a:extLst>
                </a:gridCol>
                <a:gridCol w="746775">
                  <a:extLst>
                    <a:ext uri="{9D8B030D-6E8A-4147-A177-3AD203B41FA5}">
                      <a16:colId xmlns:a16="http://schemas.microsoft.com/office/drawing/2014/main" val="1503016070"/>
                    </a:ext>
                  </a:extLst>
                </a:gridCol>
              </a:tblGrid>
              <a:tr h="273291">
                <a:tc>
                  <a:txBody>
                    <a:bodyPr/>
                    <a:lstStyle/>
                    <a:p>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zh-TW" sz="1100" kern="100">
                          <a:effectLst/>
                          <a:latin typeface="標楷體" panose="03000509000000000000" pitchFamily="65" charset="-120"/>
                          <a:ea typeface="標楷體" panose="03000509000000000000" pitchFamily="65" charset="-120"/>
                        </a:rPr>
                        <a:t>評論總數</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No.10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98030598"/>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義大利麵</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1281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86281148"/>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牛肉麵</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1228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902683053"/>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滷肉飯</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1271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611242544"/>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咖哩料理</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1219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76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17475456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港式餐廳</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1289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150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1130302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韓式炸雞</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1370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70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3147467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鐵板燒</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1376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60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3608214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牛排</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1481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9673662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冰品</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150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415955455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韓式料理</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91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620677359"/>
                  </a:ext>
                </a:extLst>
              </a:tr>
            </a:tbl>
          </a:graphicData>
        </a:graphic>
      </p:graphicFrame>
      <p:sp>
        <p:nvSpPr>
          <p:cNvPr id="17" name="Rectangle 1"/>
          <p:cNvSpPr>
            <a:spLocks noChangeArrowheads="1"/>
          </p:cNvSpPr>
          <p:nvPr/>
        </p:nvSpPr>
        <p:spPr bwMode="auto">
          <a:xfrm>
            <a:off x="3642597" y="6063868"/>
            <a:ext cx="48936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本研究蒐集的各名次商家</a:t>
            </a:r>
            <a:r>
              <a:rPr kumimoji="0" lang="en-US" altLang="zh-TW" sz="1200" b="0" i="0" u="none" strike="noStrike" cap="none" normalizeH="0" baseline="0" dirty="0" smtClean="0">
                <a:ln>
                  <a:noFill/>
                </a:ln>
                <a:solidFill>
                  <a:schemeClr val="tx1"/>
                </a:solidFill>
                <a:effectLst/>
                <a:ea typeface="標楷體" panose="03000509000000000000" pitchFamily="65" charset="-120"/>
                <a:cs typeface="Times New Roman" panose="02020603050405020304" pitchFamily="18" charset="0"/>
              </a:rPr>
              <a:t>Instagram</a:t>
            </a:r>
            <a:r>
              <a:rPr kumimoji="0" lang="zh-TW" altLang="en-US" sz="12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評論數量</a:t>
            </a:r>
            <a:endParaRPr kumimoji="0" lang="zh-TW"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TextBox 36"/>
          <p:cNvSpPr txBox="1">
            <a:spLocks noChangeArrowheads="1"/>
          </p:cNvSpPr>
          <p:nvPr/>
        </p:nvSpPr>
        <p:spPr bwMode="auto">
          <a:xfrm>
            <a:off x="1358840" y="1722340"/>
            <a:ext cx="65263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處</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理</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重覆</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值、空值、標點符號、</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雜訊</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如：染髮、燙髮、美</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甲貼文等</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標楷體" panose="03000509000000000000" pitchFamily="65" charset="-120"/>
              <a:ea typeface="標楷體" panose="03000509000000000000" pitchFamily="65" charset="-120"/>
            </a:endParaRPr>
          </a:p>
        </p:txBody>
      </p:sp>
      <p:sp>
        <p:nvSpPr>
          <p:cNvPr id="19" name="矩形 18"/>
          <p:cNvSpPr/>
          <p:nvPr/>
        </p:nvSpPr>
        <p:spPr>
          <a:xfrm>
            <a:off x="1545943" y="3241239"/>
            <a:ext cx="1068779" cy="21487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545943" y="5473027"/>
            <a:ext cx="1068779" cy="512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052670" y="3051239"/>
            <a:ext cx="201881" cy="1200329"/>
          </a:xfrm>
          <a:prstGeom prst="rect">
            <a:avLst/>
          </a:prstGeom>
          <a:noFill/>
        </p:spPr>
        <p:txBody>
          <a:bodyPr wrap="square" rtlCol="0">
            <a:spAutoFit/>
          </a:bodyPr>
          <a:lstStyle/>
          <a:p>
            <a:r>
              <a:rPr lang="zh-TW" altLang="en-US" dirty="0" smtClean="0"/>
              <a:t>訓練資料</a:t>
            </a:r>
            <a:endParaRPr lang="zh-TW" altLang="en-US" dirty="0"/>
          </a:p>
        </p:txBody>
      </p:sp>
      <p:sp>
        <p:nvSpPr>
          <p:cNvPr id="22" name="文字方塊 21"/>
          <p:cNvSpPr txBox="1"/>
          <p:nvPr/>
        </p:nvSpPr>
        <p:spPr>
          <a:xfrm>
            <a:off x="1086380" y="5288340"/>
            <a:ext cx="201881" cy="1200329"/>
          </a:xfrm>
          <a:prstGeom prst="rect">
            <a:avLst/>
          </a:prstGeom>
          <a:noFill/>
        </p:spPr>
        <p:txBody>
          <a:bodyPr wrap="square" rtlCol="0">
            <a:spAutoFit/>
          </a:bodyPr>
          <a:lstStyle/>
          <a:p>
            <a:r>
              <a:rPr lang="zh-TW" altLang="en-US" dirty="0" smtClean="0"/>
              <a:t>測</a:t>
            </a:r>
            <a:r>
              <a:rPr lang="zh-TW" altLang="en-US" dirty="0"/>
              <a:t>試</a:t>
            </a:r>
            <a:r>
              <a:rPr lang="zh-TW" altLang="en-US" dirty="0" smtClean="0"/>
              <a:t>資料</a:t>
            </a:r>
            <a:endParaRPr lang="zh-TW" altLang="en-US" dirty="0"/>
          </a:p>
        </p:txBody>
      </p:sp>
    </p:spTree>
    <p:extLst>
      <p:ext uri="{BB962C8B-B14F-4D97-AF65-F5344CB8AC3E}">
        <p14:creationId xmlns:p14="http://schemas.microsoft.com/office/powerpoint/2010/main" val="12787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pic>
        <p:nvPicPr>
          <p:cNvPr id="17" name="圖片 16"/>
          <p:cNvPicPr/>
          <p:nvPr/>
        </p:nvPicPr>
        <p:blipFill rotWithShape="1">
          <a:blip r:embed="rId3">
            <a:extLst>
              <a:ext uri="{28A0092B-C50C-407E-A947-70E740481C1C}">
                <a14:useLocalDpi xmlns:a14="http://schemas.microsoft.com/office/drawing/2010/main" val="0"/>
              </a:ext>
            </a:extLst>
          </a:blip>
          <a:srcRect b="28988"/>
          <a:stretch/>
        </p:blipFill>
        <p:spPr>
          <a:xfrm>
            <a:off x="2566327" y="4359345"/>
            <a:ext cx="6886375" cy="1978530"/>
          </a:xfrm>
          <a:prstGeom prst="rect">
            <a:avLst/>
          </a:prstGeom>
          <a:ln>
            <a:solidFill>
              <a:schemeClr val="tx1"/>
            </a:solidFill>
          </a:ln>
        </p:spPr>
      </p:pic>
      <p:sp>
        <p:nvSpPr>
          <p:cNvPr id="18" name="矩形 17"/>
          <p:cNvSpPr/>
          <p:nvPr/>
        </p:nvSpPr>
        <p:spPr>
          <a:xfrm>
            <a:off x="5106926" y="6337875"/>
            <a:ext cx="2723823"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評論的情緒分數分析範例</a:t>
            </a:r>
            <a:endParaRPr lang="zh-TW" altLang="en-US" dirty="0"/>
          </a:p>
        </p:txBody>
      </p:sp>
      <mc:AlternateContent xmlns:mc="http://schemas.openxmlformats.org/markup-compatibility/2006">
        <mc:Choice xmlns:a14="http://schemas.microsoft.com/office/drawing/2010/main" Requires="a14">
          <p:sp>
            <p:nvSpPr>
              <p:cNvPr id="19" name="矩形 18"/>
              <p:cNvSpPr/>
              <p:nvPr/>
            </p:nvSpPr>
            <p:spPr>
              <a:xfrm>
                <a:off x="6154758" y="1853170"/>
                <a:ext cx="6067056" cy="1264064"/>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zh-TW" altLang="en-US" smtClean="0">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oMath>
                </a14:m>
                <a:endParaRPr lang="en-US" altLang="zh-TW" i="0"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各情緒詞彙的情緒分數加總</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9" name="矩形 18"/>
              <p:cNvSpPr>
                <a:spLocks noRot="1" noChangeAspect="1" noMove="1" noResize="1" noEditPoints="1" noAdjustHandles="1" noChangeArrowheads="1" noChangeShapeType="1" noTextEdit="1"/>
              </p:cNvSpPr>
              <p:nvPr/>
            </p:nvSpPr>
            <p:spPr>
              <a:xfrm>
                <a:off x="6154758" y="1853170"/>
                <a:ext cx="6067056" cy="1264064"/>
              </a:xfrm>
              <a:prstGeom prst="rect">
                <a:avLst/>
              </a:prstGeom>
              <a:blipFill>
                <a:blip r:embed="rId4"/>
                <a:stretch>
                  <a:fillRect l="-704"/>
                </a:stretch>
              </a:blipFill>
            </p:spPr>
            <p:txBody>
              <a:bodyPr/>
              <a:lstStyle/>
              <a:p>
                <a:r>
                  <a:rPr lang="zh-TW" altLang="en-US">
                    <a:noFill/>
                  </a:rPr>
                  <a:t> </a:t>
                </a:r>
              </a:p>
            </p:txBody>
          </p:sp>
        </mc:Fallback>
      </mc:AlternateContent>
      <p:sp>
        <p:nvSpPr>
          <p:cNvPr id="20" name="矩形 19"/>
          <p:cNvSpPr/>
          <p:nvPr/>
        </p:nvSpPr>
        <p:spPr>
          <a:xfrm>
            <a:off x="7864847" y="3007734"/>
            <a:ext cx="2646878" cy="338554"/>
          </a:xfrm>
          <a:prstGeom prst="rect">
            <a:avLst/>
          </a:prstGeom>
        </p:spPr>
        <p:txBody>
          <a:bodyPr wrap="none">
            <a:spAutoFit/>
          </a:bodyPr>
          <a:lstStyle/>
          <a:p>
            <a:r>
              <a:rPr lang="zh-TW" altLang="zh-TW" sz="1600" dirty="0">
                <a:ea typeface="標楷體" panose="03000509000000000000" pitchFamily="65" charset="-120"/>
                <a:cs typeface="Times New Roman" panose="02020603050405020304" pitchFamily="18" charset="0"/>
              </a:rPr>
              <a:t>公式一、</a:t>
            </a:r>
            <a:r>
              <a:rPr lang="zh-TW" altLang="zh-TW" sz="1600" dirty="0">
                <a:latin typeface="Times New Roman" panose="02020603050405020304" pitchFamily="18" charset="0"/>
                <a:ea typeface="標楷體" panose="03000509000000000000" pitchFamily="65" charset="-120"/>
                <a:cs typeface="Times New Roman" panose="02020603050405020304" pitchFamily="18" charset="0"/>
              </a:rPr>
              <a:t>情緒分析結合權重</a:t>
            </a:r>
            <a:endParaRPr lang="zh-TW" altLang="en-US" sz="1600" dirty="0"/>
          </a:p>
        </p:txBody>
      </p:sp>
      <p:grpSp>
        <p:nvGrpSpPr>
          <p:cNvPr id="21" name="Group 398"/>
          <p:cNvGrpSpPr/>
          <p:nvPr/>
        </p:nvGrpSpPr>
        <p:grpSpPr>
          <a:xfrm>
            <a:off x="437071" y="19256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953480" y="1912888"/>
            <a:ext cx="3741730"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僅用台大擴增情緒辭典</a:t>
            </a:r>
            <a:r>
              <a:rPr lang="en-US" altLang="zh-TW" sz="2200" dirty="0" err="1">
                <a:latin typeface="Times New Roman" panose="02020603050405020304" pitchFamily="18" charset="0"/>
                <a:ea typeface="標楷體" panose="03000509000000000000" pitchFamily="65" charset="-120"/>
              </a:rPr>
              <a:t>antusd</a:t>
            </a:r>
            <a:endParaRPr lang="zh-TW" altLang="en-US" sz="2200" dirty="0">
              <a:latin typeface="Times New Roman" panose="02020603050405020304" pitchFamily="18" charset="0"/>
              <a:ea typeface="標楷體" panose="03000509000000000000" pitchFamily="65" charset="-120"/>
            </a:endParaRPr>
          </a:p>
        </p:txBody>
      </p:sp>
      <p:graphicFrame>
        <p:nvGraphicFramePr>
          <p:cNvPr id="25" name="表格 24"/>
          <p:cNvGraphicFramePr>
            <a:graphicFrameLocks noGrp="1"/>
          </p:cNvGraphicFramePr>
          <p:nvPr>
            <p:extLst>
              <p:ext uri="{D42A27DB-BD31-4B8C-83A1-F6EECF244321}">
                <p14:modId xmlns:p14="http://schemas.microsoft.com/office/powerpoint/2010/main" val="4048505983"/>
              </p:ext>
            </p:extLst>
          </p:nvPr>
        </p:nvGraphicFramePr>
        <p:xfrm>
          <a:off x="236479" y="3034048"/>
          <a:ext cx="5889933" cy="822960"/>
        </p:xfrm>
        <a:graphic>
          <a:graphicData uri="http://schemas.openxmlformats.org/drawingml/2006/table">
            <a:tbl>
              <a:tblPr firstRow="1" firstCol="1" bandRow="1">
                <a:tableStyleId>{5C22544A-7EE6-4342-B048-85BDC9FD1C3A}</a:tableStyleId>
              </a:tblPr>
              <a:tblGrid>
                <a:gridCol w="654437">
                  <a:extLst>
                    <a:ext uri="{9D8B030D-6E8A-4147-A177-3AD203B41FA5}">
                      <a16:colId xmlns:a16="http://schemas.microsoft.com/office/drawing/2014/main" val="4279682965"/>
                    </a:ext>
                  </a:extLst>
                </a:gridCol>
                <a:gridCol w="654437">
                  <a:extLst>
                    <a:ext uri="{9D8B030D-6E8A-4147-A177-3AD203B41FA5}">
                      <a16:colId xmlns:a16="http://schemas.microsoft.com/office/drawing/2014/main" val="3447953194"/>
                    </a:ext>
                  </a:extLst>
                </a:gridCol>
                <a:gridCol w="654437">
                  <a:extLst>
                    <a:ext uri="{9D8B030D-6E8A-4147-A177-3AD203B41FA5}">
                      <a16:colId xmlns:a16="http://schemas.microsoft.com/office/drawing/2014/main" val="2172887145"/>
                    </a:ext>
                  </a:extLst>
                </a:gridCol>
                <a:gridCol w="654437">
                  <a:extLst>
                    <a:ext uri="{9D8B030D-6E8A-4147-A177-3AD203B41FA5}">
                      <a16:colId xmlns:a16="http://schemas.microsoft.com/office/drawing/2014/main" val="2194802991"/>
                    </a:ext>
                  </a:extLst>
                </a:gridCol>
                <a:gridCol w="654437">
                  <a:extLst>
                    <a:ext uri="{9D8B030D-6E8A-4147-A177-3AD203B41FA5}">
                      <a16:colId xmlns:a16="http://schemas.microsoft.com/office/drawing/2014/main" val="183793296"/>
                    </a:ext>
                  </a:extLst>
                </a:gridCol>
                <a:gridCol w="654437">
                  <a:extLst>
                    <a:ext uri="{9D8B030D-6E8A-4147-A177-3AD203B41FA5}">
                      <a16:colId xmlns:a16="http://schemas.microsoft.com/office/drawing/2014/main" val="3091431706"/>
                    </a:ext>
                  </a:extLst>
                </a:gridCol>
                <a:gridCol w="654437">
                  <a:extLst>
                    <a:ext uri="{9D8B030D-6E8A-4147-A177-3AD203B41FA5}">
                      <a16:colId xmlns:a16="http://schemas.microsoft.com/office/drawing/2014/main" val="2986704234"/>
                    </a:ext>
                  </a:extLst>
                </a:gridCol>
                <a:gridCol w="654437">
                  <a:extLst>
                    <a:ext uri="{9D8B030D-6E8A-4147-A177-3AD203B41FA5}">
                      <a16:colId xmlns:a16="http://schemas.microsoft.com/office/drawing/2014/main" val="3595722344"/>
                    </a:ext>
                  </a:extLst>
                </a:gridCol>
                <a:gridCol w="654437">
                  <a:extLst>
                    <a:ext uri="{9D8B030D-6E8A-4147-A177-3AD203B41FA5}">
                      <a16:colId xmlns:a16="http://schemas.microsoft.com/office/drawing/2014/main" val="3844538711"/>
                    </a:ext>
                  </a:extLst>
                </a:gridCol>
              </a:tblGrid>
              <a:tr h="22987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dirty="0">
                          <a:effectLst/>
                        </a:rPr>
                        <a:t>咖哩料理</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974823599"/>
                  </a:ext>
                </a:extLst>
              </a:tr>
              <a:tr h="22987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64937145"/>
                  </a:ext>
                </a:extLst>
              </a:tr>
              <a:tr h="22987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0.311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0.289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0.467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34316766"/>
                  </a:ext>
                </a:extLst>
              </a:tr>
            </a:tbl>
          </a:graphicData>
        </a:graphic>
      </p:graphicFrame>
      <p:sp>
        <p:nvSpPr>
          <p:cNvPr id="26" name="TextBox 36"/>
          <p:cNvSpPr txBox="1">
            <a:spLocks noChangeArrowheads="1"/>
          </p:cNvSpPr>
          <p:nvPr/>
        </p:nvSpPr>
        <p:spPr bwMode="auto">
          <a:xfrm>
            <a:off x="857416" y="2283820"/>
            <a:ext cx="6526376" cy="49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所有</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評論的總按讚數</a:t>
            </a:r>
          </a:p>
        </p:txBody>
      </p:sp>
    </p:spTree>
    <p:extLst>
      <p:ext uri="{BB962C8B-B14F-4D97-AF65-F5344CB8AC3E}">
        <p14:creationId xmlns:p14="http://schemas.microsoft.com/office/powerpoint/2010/main" val="3943298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28</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4602542"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a:t>
            </a:r>
            <a:r>
              <a:rPr lang="en-US" altLang="zh-TW" sz="2200" dirty="0">
                <a:latin typeface="Times New Roman" panose="02020603050405020304" pitchFamily="18" charset="0"/>
                <a:ea typeface="標楷體" panose="03000509000000000000" pitchFamily="65" charset="-120"/>
              </a:rPr>
              <a:t>emoji</a:t>
            </a:r>
            <a:r>
              <a:rPr lang="zh-TW" altLang="en-US" sz="2200" dirty="0" smtClean="0">
                <a:latin typeface="Times New Roman" panose="02020603050405020304" pitchFamily="18" charset="0"/>
                <a:ea typeface="標楷體" panose="03000509000000000000" pitchFamily="65" charset="-120"/>
              </a:rPr>
              <a:t>情緒</a:t>
            </a:r>
            <a:r>
              <a:rPr lang="zh-TW" altLang="en-US" sz="2200" dirty="0">
                <a:latin typeface="Times New Roman" panose="02020603050405020304" pitchFamily="18" charset="0"/>
                <a:ea typeface="標楷體" panose="03000509000000000000" pitchFamily="65" charset="-120"/>
              </a:rPr>
              <a:t>辭典</a:t>
            </a:r>
            <a:r>
              <a:rPr lang="en-US" altLang="zh-TW" sz="1600" dirty="0" smtClean="0">
                <a:latin typeface="Times New Roman" panose="02020603050405020304" pitchFamily="18" charset="0"/>
                <a:ea typeface="標楷體" panose="03000509000000000000" pitchFamily="65" charset="-120"/>
              </a:rPr>
              <a:t>(</a:t>
            </a:r>
            <a:r>
              <a:rPr lang="en-US" altLang="zh-TW" sz="1600" dirty="0" err="1" smtClean="0">
                <a:latin typeface="Times New Roman" panose="02020603050405020304" pitchFamily="18" charset="0"/>
                <a:ea typeface="標楷體" panose="03000509000000000000" pitchFamily="65" charset="-120"/>
              </a:rPr>
              <a:t>Kralj</a:t>
            </a:r>
            <a:r>
              <a:rPr lang="en-US" altLang="zh-TW" sz="1600" dirty="0" smtClean="0">
                <a:latin typeface="Times New Roman" panose="02020603050405020304" pitchFamily="18" charset="0"/>
                <a:ea typeface="標楷體" panose="03000509000000000000" pitchFamily="65" charset="-120"/>
              </a:rPr>
              <a:t> </a:t>
            </a:r>
            <a:r>
              <a:rPr lang="en-US" altLang="zh-TW" sz="1600" dirty="0">
                <a:latin typeface="Times New Roman" panose="02020603050405020304" pitchFamily="18" charset="0"/>
                <a:ea typeface="標楷體" panose="03000509000000000000" pitchFamily="65" charset="-120"/>
              </a:rPr>
              <a:t>Novak</a:t>
            </a:r>
            <a:r>
              <a:rPr lang="zh-TW" altLang="en-US" sz="1600" dirty="0">
                <a:latin typeface="Times New Roman" panose="02020603050405020304" pitchFamily="18" charset="0"/>
                <a:ea typeface="標楷體" panose="03000509000000000000" pitchFamily="65" charset="-120"/>
              </a:rPr>
              <a:t>等人</a:t>
            </a:r>
            <a:r>
              <a:rPr lang="en-US" altLang="zh-TW" sz="1600" dirty="0">
                <a:latin typeface="Times New Roman" panose="02020603050405020304" pitchFamily="18" charset="0"/>
                <a:ea typeface="標楷體" panose="03000509000000000000" pitchFamily="65" charset="-120"/>
              </a:rPr>
              <a:t>, 2015)</a:t>
            </a:r>
            <a:endParaRPr lang="zh-TW" altLang="en-US" sz="16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88820"/>
            <a:ext cx="51514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用戶經常使用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撰寫文章</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人工篩選並</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移除不相關詞彙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31" name="圖片 30"/>
          <p:cNvPicPr/>
          <p:nvPr/>
        </p:nvPicPr>
        <p:blipFill>
          <a:blip r:embed="rId3"/>
          <a:stretch>
            <a:fillRect/>
          </a:stretch>
        </p:blipFill>
        <p:spPr>
          <a:xfrm>
            <a:off x="2517270" y="3937152"/>
            <a:ext cx="7274975" cy="2460293"/>
          </a:xfrm>
          <a:prstGeom prst="rect">
            <a:avLst/>
          </a:prstGeom>
          <a:ln>
            <a:solidFill>
              <a:schemeClr val="tx1"/>
            </a:solidFill>
          </a:ln>
        </p:spPr>
      </p:pic>
      <p:sp>
        <p:nvSpPr>
          <p:cNvPr id="11" name="矩形 10"/>
          <p:cNvSpPr/>
          <p:nvPr/>
        </p:nvSpPr>
        <p:spPr>
          <a:xfrm>
            <a:off x="4228979" y="6397445"/>
            <a:ext cx="4019049"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Novak</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等人研究的</a:t>
            </a:r>
            <a:r>
              <a:rPr lang="en-US" altLang="zh-TW" dirty="0">
                <a:latin typeface="Times New Roman" panose="02020603050405020304" pitchFamily="18" charset="0"/>
                <a:ea typeface="標楷體" panose="03000509000000000000" pitchFamily="65" charset="-120"/>
              </a:rPr>
              <a:t>emoji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情緒分數</a:t>
            </a:r>
            <a:r>
              <a:rPr lang="en-US" altLang="zh-TW" dirty="0">
                <a:latin typeface="Times New Roman" panose="02020603050405020304" pitchFamily="18" charset="0"/>
                <a:ea typeface="標楷體" panose="03000509000000000000" pitchFamily="65" charset="-120"/>
              </a:rPr>
              <a:t>(2015)</a:t>
            </a:r>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826093080"/>
              </p:ext>
            </p:extLst>
          </p:nvPr>
        </p:nvGraphicFramePr>
        <p:xfrm>
          <a:off x="5842660" y="2379825"/>
          <a:ext cx="6003225" cy="822960"/>
        </p:xfrm>
        <a:graphic>
          <a:graphicData uri="http://schemas.openxmlformats.org/drawingml/2006/table">
            <a:tbl>
              <a:tblPr firstRow="1" firstCol="1" bandRow="1">
                <a:tableStyleId>{5C22544A-7EE6-4342-B048-85BDC9FD1C3A}</a:tableStyleId>
              </a:tblPr>
              <a:tblGrid>
                <a:gridCol w="667025">
                  <a:extLst>
                    <a:ext uri="{9D8B030D-6E8A-4147-A177-3AD203B41FA5}">
                      <a16:colId xmlns:a16="http://schemas.microsoft.com/office/drawing/2014/main" val="1641838248"/>
                    </a:ext>
                  </a:extLst>
                </a:gridCol>
                <a:gridCol w="667025">
                  <a:extLst>
                    <a:ext uri="{9D8B030D-6E8A-4147-A177-3AD203B41FA5}">
                      <a16:colId xmlns:a16="http://schemas.microsoft.com/office/drawing/2014/main" val="4143125473"/>
                    </a:ext>
                  </a:extLst>
                </a:gridCol>
                <a:gridCol w="667025">
                  <a:extLst>
                    <a:ext uri="{9D8B030D-6E8A-4147-A177-3AD203B41FA5}">
                      <a16:colId xmlns:a16="http://schemas.microsoft.com/office/drawing/2014/main" val="2999202908"/>
                    </a:ext>
                  </a:extLst>
                </a:gridCol>
                <a:gridCol w="667025">
                  <a:extLst>
                    <a:ext uri="{9D8B030D-6E8A-4147-A177-3AD203B41FA5}">
                      <a16:colId xmlns:a16="http://schemas.microsoft.com/office/drawing/2014/main" val="1626309114"/>
                    </a:ext>
                  </a:extLst>
                </a:gridCol>
                <a:gridCol w="667025">
                  <a:extLst>
                    <a:ext uri="{9D8B030D-6E8A-4147-A177-3AD203B41FA5}">
                      <a16:colId xmlns:a16="http://schemas.microsoft.com/office/drawing/2014/main" val="2918659861"/>
                    </a:ext>
                  </a:extLst>
                </a:gridCol>
                <a:gridCol w="667025">
                  <a:extLst>
                    <a:ext uri="{9D8B030D-6E8A-4147-A177-3AD203B41FA5}">
                      <a16:colId xmlns:a16="http://schemas.microsoft.com/office/drawing/2014/main" val="3448281645"/>
                    </a:ext>
                  </a:extLst>
                </a:gridCol>
                <a:gridCol w="667025">
                  <a:extLst>
                    <a:ext uri="{9D8B030D-6E8A-4147-A177-3AD203B41FA5}">
                      <a16:colId xmlns:a16="http://schemas.microsoft.com/office/drawing/2014/main" val="4158612139"/>
                    </a:ext>
                  </a:extLst>
                </a:gridCol>
                <a:gridCol w="667025">
                  <a:extLst>
                    <a:ext uri="{9D8B030D-6E8A-4147-A177-3AD203B41FA5}">
                      <a16:colId xmlns:a16="http://schemas.microsoft.com/office/drawing/2014/main" val="1456778971"/>
                    </a:ext>
                  </a:extLst>
                </a:gridCol>
                <a:gridCol w="667025">
                  <a:extLst>
                    <a:ext uri="{9D8B030D-6E8A-4147-A177-3AD203B41FA5}">
                      <a16:colId xmlns:a16="http://schemas.microsoft.com/office/drawing/2014/main" val="137274330"/>
                    </a:ext>
                  </a:extLst>
                </a:gridCol>
              </a:tblGrid>
              <a:tr h="24765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38472175"/>
                  </a:ext>
                </a:extLst>
              </a:tr>
              <a:tr h="24765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70550339"/>
                  </a:ext>
                </a:extLst>
              </a:tr>
              <a:tr h="24765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0.378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0.244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0.444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84194810"/>
                  </a:ext>
                </a:extLst>
              </a:tr>
            </a:tbl>
          </a:graphicData>
        </a:graphic>
      </p:graphicFrame>
    </p:spTree>
    <p:extLst>
      <p:ext uri="{BB962C8B-B14F-4D97-AF65-F5344CB8AC3E}">
        <p14:creationId xmlns:p14="http://schemas.microsoft.com/office/powerpoint/2010/main" val="4278718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29</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4041491"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情緒分數與按讚數</a:t>
            </a:r>
            <a:r>
              <a:rPr lang="en-US" altLang="zh-TW" sz="2200" dirty="0">
                <a:latin typeface="Times New Roman" panose="02020603050405020304" pitchFamily="18" charset="0"/>
                <a:ea typeface="標楷體" panose="03000509000000000000" pitchFamily="65" charset="-120"/>
              </a:rPr>
              <a:t>(</a:t>
            </a:r>
            <a:r>
              <a:rPr lang="zh-TW" altLang="en-US" sz="2200" dirty="0">
                <a:latin typeface="Times New Roman" panose="02020603050405020304" pitchFamily="18" charset="0"/>
                <a:ea typeface="標楷體" panose="03000509000000000000" pitchFamily="65" charset="-120"/>
              </a:rPr>
              <a:t>權重</a:t>
            </a:r>
            <a:r>
              <a:rPr lang="en-US" altLang="zh-TW" sz="2200" dirty="0">
                <a:latin typeface="Times New Roman" panose="02020603050405020304" pitchFamily="18" charset="0"/>
                <a:ea typeface="標楷體" panose="03000509000000000000" pitchFamily="65" charset="-120"/>
              </a:rPr>
              <a:t>)</a:t>
            </a:r>
            <a:r>
              <a:rPr lang="zh-TW" altLang="en-US" sz="2200" dirty="0">
                <a:latin typeface="Times New Roman" panose="02020603050405020304" pitchFamily="18" charset="0"/>
                <a:ea typeface="標楷體" panose="03000509000000000000" pitchFamily="65" charset="-120"/>
              </a:rPr>
              <a:t>正規化</a:t>
            </a:r>
            <a:endParaRPr lang="zh-TW" altLang="en-US" sz="16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1972093783"/>
              </p:ext>
            </p:extLst>
          </p:nvPr>
        </p:nvGraphicFramePr>
        <p:xfrm>
          <a:off x="5842660" y="2361620"/>
          <a:ext cx="6180489" cy="822960"/>
        </p:xfrm>
        <a:graphic>
          <a:graphicData uri="http://schemas.openxmlformats.org/drawingml/2006/table">
            <a:tbl>
              <a:tblPr firstRow="1" firstCol="1" bandRow="1">
                <a:tableStyleId>{5C22544A-7EE6-4342-B048-85BDC9FD1C3A}</a:tableStyleId>
              </a:tblPr>
              <a:tblGrid>
                <a:gridCol w="686721">
                  <a:extLst>
                    <a:ext uri="{9D8B030D-6E8A-4147-A177-3AD203B41FA5}">
                      <a16:colId xmlns:a16="http://schemas.microsoft.com/office/drawing/2014/main" val="2520612429"/>
                    </a:ext>
                  </a:extLst>
                </a:gridCol>
                <a:gridCol w="686721">
                  <a:extLst>
                    <a:ext uri="{9D8B030D-6E8A-4147-A177-3AD203B41FA5}">
                      <a16:colId xmlns:a16="http://schemas.microsoft.com/office/drawing/2014/main" val="2191424796"/>
                    </a:ext>
                  </a:extLst>
                </a:gridCol>
                <a:gridCol w="686721">
                  <a:extLst>
                    <a:ext uri="{9D8B030D-6E8A-4147-A177-3AD203B41FA5}">
                      <a16:colId xmlns:a16="http://schemas.microsoft.com/office/drawing/2014/main" val="784202569"/>
                    </a:ext>
                  </a:extLst>
                </a:gridCol>
                <a:gridCol w="686721">
                  <a:extLst>
                    <a:ext uri="{9D8B030D-6E8A-4147-A177-3AD203B41FA5}">
                      <a16:colId xmlns:a16="http://schemas.microsoft.com/office/drawing/2014/main" val="509488353"/>
                    </a:ext>
                  </a:extLst>
                </a:gridCol>
                <a:gridCol w="686721">
                  <a:extLst>
                    <a:ext uri="{9D8B030D-6E8A-4147-A177-3AD203B41FA5}">
                      <a16:colId xmlns:a16="http://schemas.microsoft.com/office/drawing/2014/main" val="2346366291"/>
                    </a:ext>
                  </a:extLst>
                </a:gridCol>
                <a:gridCol w="686721">
                  <a:extLst>
                    <a:ext uri="{9D8B030D-6E8A-4147-A177-3AD203B41FA5}">
                      <a16:colId xmlns:a16="http://schemas.microsoft.com/office/drawing/2014/main" val="173286980"/>
                    </a:ext>
                  </a:extLst>
                </a:gridCol>
                <a:gridCol w="686721">
                  <a:extLst>
                    <a:ext uri="{9D8B030D-6E8A-4147-A177-3AD203B41FA5}">
                      <a16:colId xmlns:a16="http://schemas.microsoft.com/office/drawing/2014/main" val="2109762717"/>
                    </a:ext>
                  </a:extLst>
                </a:gridCol>
                <a:gridCol w="686721">
                  <a:extLst>
                    <a:ext uri="{9D8B030D-6E8A-4147-A177-3AD203B41FA5}">
                      <a16:colId xmlns:a16="http://schemas.microsoft.com/office/drawing/2014/main" val="871039375"/>
                    </a:ext>
                  </a:extLst>
                </a:gridCol>
                <a:gridCol w="686721">
                  <a:extLst>
                    <a:ext uri="{9D8B030D-6E8A-4147-A177-3AD203B41FA5}">
                      <a16:colId xmlns:a16="http://schemas.microsoft.com/office/drawing/2014/main" val="3195085498"/>
                    </a:ext>
                  </a:extLst>
                </a:gridCol>
              </a:tblGrid>
              <a:tr h="17399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61816532"/>
                  </a:ext>
                </a:extLst>
              </a:tr>
              <a:tr h="17399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173509416"/>
                  </a:ext>
                </a:extLst>
              </a:tr>
              <a:tr h="17399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0.356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81064972"/>
                  </a:ext>
                </a:extLst>
              </a:tr>
            </a:tbl>
          </a:graphicData>
        </a:graphic>
      </p:graphicFrame>
      <p:sp>
        <p:nvSpPr>
          <p:cNvPr id="25" name="TextBox 36"/>
          <p:cNvSpPr txBox="1">
            <a:spLocks noChangeArrowheads="1"/>
          </p:cNvSpPr>
          <p:nvPr/>
        </p:nvSpPr>
        <p:spPr bwMode="auto">
          <a:xfrm>
            <a:off x="691166" y="2188820"/>
            <a:ext cx="51514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每則評論的情緒詞彙數量不一，長評論之情緒分數總分較短評論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高</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測試三</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種正規化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方式：</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498933" y="3639910"/>
            <a:ext cx="7533636" cy="2585323"/>
          </a:xfrm>
          <a:prstGeom prst="rect">
            <a:avLst/>
          </a:prstGeom>
        </p:spPr>
        <p:txBody>
          <a:bodyPr wrap="square">
            <a:spAutoFit/>
          </a:bodyPr>
          <a:lstStyle/>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(norm_score_1)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a:t>
            </a: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將數據限制於</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，若數據大於</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，則設為</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，反之亦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同。</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(norm_score_2):</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將數據按比例縮放到 </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的區間。</a:t>
            </a:r>
          </a:p>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max_min_normalization</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將數據按比例縮放到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的區間。</a:t>
            </a:r>
          </a:p>
        </p:txBody>
      </p:sp>
      <p:sp>
        <p:nvSpPr>
          <p:cNvPr id="27" name="矩形 26"/>
          <p:cNvSpPr/>
          <p:nvPr/>
        </p:nvSpPr>
        <p:spPr>
          <a:xfrm>
            <a:off x="1380008" y="5329129"/>
            <a:ext cx="4118267" cy="896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386" name="Picture 2" descr="打勾圖案】素材推薦：32款優質的打勾素材下載- 天天瘋後製-Crazy-Tutori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55" y="5507865"/>
            <a:ext cx="538631" cy="53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8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a:t>
            </a:fld>
            <a:endParaRPr lang="zh-CN" altLang="en-US" dirty="0"/>
          </a:p>
        </p:txBody>
      </p:sp>
      <p:sp>
        <p:nvSpPr>
          <p:cNvPr id="3" name="矩形 2"/>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344" y="2806732"/>
            <a:ext cx="4031873" cy="1631216"/>
          </a:xfrm>
          <a:prstGeom prst="rect">
            <a:avLst/>
          </a:prstGeom>
        </p:spPr>
        <p:txBody>
          <a:bodyPr wrap="none">
            <a:spAutoFit/>
          </a:bodyPr>
          <a:lstStyle/>
          <a:p>
            <a:r>
              <a:rPr kumimoji="1" lang="zh-TW" altLang="en-US" sz="5000" b="1" dirty="0" smtClean="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smtClean="0">
              <a:solidFill>
                <a:schemeClr val="bg1"/>
              </a:solidFill>
              <a:latin typeface="標楷體" panose="03000509000000000000" pitchFamily="65" charset="-120"/>
              <a:ea typeface="標楷體" panose="03000509000000000000" pitchFamily="65" charset="-120"/>
            </a:endParaRPr>
          </a:p>
          <a:p>
            <a:r>
              <a:rPr kumimoji="1" lang="zh-TW" altLang="en-US" sz="5000" b="1" dirty="0" smtClean="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5" name="矩形 4"/>
          <p:cNvSpPr/>
          <p:nvPr/>
        </p:nvSpPr>
        <p:spPr>
          <a:xfrm>
            <a:off x="4924409" y="244277"/>
            <a:ext cx="6663131" cy="1384995"/>
          </a:xfrm>
          <a:prstGeom prst="rect">
            <a:avLst/>
          </a:prstGeom>
        </p:spPr>
        <p:txBody>
          <a:bodyPr wrap="square">
            <a:spAutoFit/>
          </a:bodyPr>
          <a:lstStyle/>
          <a:p>
            <a:endParaRPr kumimoji="1" lang="en-US" altLang="zh-CN" sz="2800" b="1" dirty="0" smtClean="0">
              <a:solidFill>
                <a:srgbClr val="1BA0C9"/>
              </a:solidFill>
              <a:latin typeface="標楷體" panose="03000509000000000000" pitchFamily="65" charset="-120"/>
              <a:ea typeface="標楷體" panose="03000509000000000000" pitchFamily="65" charset="-120"/>
            </a:endParaRPr>
          </a:p>
          <a:p>
            <a:r>
              <a:rPr kumimoji="1" lang="en-US" altLang="zh-TW" sz="2800" b="1" dirty="0" smtClean="0">
                <a:solidFill>
                  <a:srgbClr val="1BA0C9"/>
                </a:solidFill>
                <a:latin typeface="標楷體" panose="03000509000000000000" pitchFamily="65" charset="-120"/>
                <a:ea typeface="標楷體" panose="03000509000000000000" pitchFamily="65" charset="-120"/>
              </a:rPr>
              <a:t>Google</a:t>
            </a:r>
            <a:r>
              <a:rPr kumimoji="1" lang="zh-TW" altLang="en-US" sz="2800" b="1" dirty="0" smtClean="0">
                <a:solidFill>
                  <a:srgbClr val="1BA0C9"/>
                </a:solidFill>
                <a:latin typeface="標楷體" panose="03000509000000000000" pitchFamily="65" charset="-120"/>
                <a:ea typeface="標楷體" panose="03000509000000000000" pitchFamily="65" charset="-120"/>
              </a:rPr>
              <a:t>上這麼</a:t>
            </a:r>
            <a:r>
              <a:rPr kumimoji="1" lang="zh-TW" altLang="en-US" sz="2800" b="1" dirty="0" smtClean="0">
                <a:solidFill>
                  <a:srgbClr val="1BA0C9"/>
                </a:solidFill>
                <a:latin typeface="標楷體" panose="03000509000000000000" pitchFamily="65" charset="-120"/>
                <a:ea typeface="標楷體" panose="03000509000000000000" pitchFamily="65" charset="-120"/>
              </a:rPr>
              <a:t>多間店，怎麼挑大眾最推的店家？</a:t>
            </a:r>
            <a:endParaRPr kumimoji="1" lang="zh-CN" altLang="en-US" sz="2800" b="1" dirty="0">
              <a:solidFill>
                <a:srgbClr val="1BA0C9"/>
              </a:solidFill>
              <a:latin typeface="標楷體" panose="03000509000000000000" pitchFamily="65" charset="-120"/>
              <a:ea typeface="標楷體" panose="03000509000000000000" pitchFamily="65" charset="-120"/>
            </a:endParaRPr>
          </a:p>
        </p:txBody>
      </p:sp>
      <p:pic>
        <p:nvPicPr>
          <p:cNvPr id="6" name="圖片 5"/>
          <p:cNvPicPr>
            <a:picLocks noChangeAspect="1"/>
          </p:cNvPicPr>
          <p:nvPr/>
        </p:nvPicPr>
        <p:blipFill>
          <a:blip r:embed="rId3"/>
          <a:stretch>
            <a:fillRect/>
          </a:stretch>
        </p:blipFill>
        <p:spPr>
          <a:xfrm>
            <a:off x="4924409" y="2200217"/>
            <a:ext cx="7083962" cy="3566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2744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5525872"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加入本研究人工標記情緒</a:t>
            </a:r>
            <a:r>
              <a:rPr lang="zh-TW" altLang="en-US" sz="2200" dirty="0" smtClean="0">
                <a:latin typeface="Times New Roman" panose="02020603050405020304" pitchFamily="18" charset="0"/>
                <a:ea typeface="標楷體" panose="03000509000000000000" pitchFamily="65" charset="-120"/>
              </a:rPr>
              <a:t>詞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情緒詞數量：</a:t>
            </a:r>
            <a:r>
              <a:rPr lang="en-US" altLang="zh-TW" sz="1600" dirty="0" smtClean="0">
                <a:latin typeface="Times New Roman" panose="02020603050405020304" pitchFamily="18" charset="0"/>
                <a:ea typeface="標楷體" panose="03000509000000000000" pitchFamily="65" charset="-120"/>
              </a:rPr>
              <a:t>903)</a:t>
            </a:r>
            <a:endParaRPr lang="zh-TW" altLang="en-US" sz="11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691166" y="2188820"/>
            <a:ext cx="515149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些許情緒詞彙未被辨識</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出來</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評論中找出更多情緒</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詞彙</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一星評論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1712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篇與五星評論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8732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篇</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情緒分數給定</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方式：</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正面情緒</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詞：</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開始累計到</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10</a:t>
            </a: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負面情緒</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詞：</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開始累計</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-10</a:t>
            </a: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使各項排名的</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降低</a:t>
            </a:r>
          </a:p>
        </p:txBody>
      </p:sp>
      <p:graphicFrame>
        <p:nvGraphicFramePr>
          <p:cNvPr id="27" name="表格 26"/>
          <p:cNvGraphicFramePr>
            <a:graphicFrameLocks noGrp="1"/>
          </p:cNvGraphicFramePr>
          <p:nvPr>
            <p:extLst>
              <p:ext uri="{D42A27DB-BD31-4B8C-83A1-F6EECF244321}">
                <p14:modId xmlns:p14="http://schemas.microsoft.com/office/powerpoint/2010/main" val="630684560"/>
              </p:ext>
            </p:extLst>
          </p:nvPr>
        </p:nvGraphicFramePr>
        <p:xfrm>
          <a:off x="5842660" y="2361619"/>
          <a:ext cx="6168798" cy="822960"/>
        </p:xfrm>
        <a:graphic>
          <a:graphicData uri="http://schemas.openxmlformats.org/drawingml/2006/table">
            <a:tbl>
              <a:tblPr firstRow="1" firstCol="1" bandRow="1">
                <a:tableStyleId>{5C22544A-7EE6-4342-B048-85BDC9FD1C3A}</a:tableStyleId>
              </a:tblPr>
              <a:tblGrid>
                <a:gridCol w="685422">
                  <a:extLst>
                    <a:ext uri="{9D8B030D-6E8A-4147-A177-3AD203B41FA5}">
                      <a16:colId xmlns:a16="http://schemas.microsoft.com/office/drawing/2014/main" val="1519358539"/>
                    </a:ext>
                  </a:extLst>
                </a:gridCol>
                <a:gridCol w="685422">
                  <a:extLst>
                    <a:ext uri="{9D8B030D-6E8A-4147-A177-3AD203B41FA5}">
                      <a16:colId xmlns:a16="http://schemas.microsoft.com/office/drawing/2014/main" val="1278929899"/>
                    </a:ext>
                  </a:extLst>
                </a:gridCol>
                <a:gridCol w="685422">
                  <a:extLst>
                    <a:ext uri="{9D8B030D-6E8A-4147-A177-3AD203B41FA5}">
                      <a16:colId xmlns:a16="http://schemas.microsoft.com/office/drawing/2014/main" val="3313108990"/>
                    </a:ext>
                  </a:extLst>
                </a:gridCol>
                <a:gridCol w="685422">
                  <a:extLst>
                    <a:ext uri="{9D8B030D-6E8A-4147-A177-3AD203B41FA5}">
                      <a16:colId xmlns:a16="http://schemas.microsoft.com/office/drawing/2014/main" val="2482826311"/>
                    </a:ext>
                  </a:extLst>
                </a:gridCol>
                <a:gridCol w="685422">
                  <a:extLst>
                    <a:ext uri="{9D8B030D-6E8A-4147-A177-3AD203B41FA5}">
                      <a16:colId xmlns:a16="http://schemas.microsoft.com/office/drawing/2014/main" val="2924939584"/>
                    </a:ext>
                  </a:extLst>
                </a:gridCol>
                <a:gridCol w="685422">
                  <a:extLst>
                    <a:ext uri="{9D8B030D-6E8A-4147-A177-3AD203B41FA5}">
                      <a16:colId xmlns:a16="http://schemas.microsoft.com/office/drawing/2014/main" val="2746049137"/>
                    </a:ext>
                  </a:extLst>
                </a:gridCol>
                <a:gridCol w="685422">
                  <a:extLst>
                    <a:ext uri="{9D8B030D-6E8A-4147-A177-3AD203B41FA5}">
                      <a16:colId xmlns:a16="http://schemas.microsoft.com/office/drawing/2014/main" val="2200401880"/>
                    </a:ext>
                  </a:extLst>
                </a:gridCol>
                <a:gridCol w="685422">
                  <a:extLst>
                    <a:ext uri="{9D8B030D-6E8A-4147-A177-3AD203B41FA5}">
                      <a16:colId xmlns:a16="http://schemas.microsoft.com/office/drawing/2014/main" val="1211766979"/>
                    </a:ext>
                  </a:extLst>
                </a:gridCol>
                <a:gridCol w="685422">
                  <a:extLst>
                    <a:ext uri="{9D8B030D-6E8A-4147-A177-3AD203B41FA5}">
                      <a16:colId xmlns:a16="http://schemas.microsoft.com/office/drawing/2014/main" val="3919720764"/>
                    </a:ext>
                  </a:extLst>
                </a:gridCol>
              </a:tblGrid>
              <a:tr h="22987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333102311"/>
                  </a:ext>
                </a:extLst>
              </a:tr>
              <a:tr h="22987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8604500"/>
                  </a:ext>
                </a:extLst>
              </a:tr>
              <a:tr h="22987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0.844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0.644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0.733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03087199"/>
                  </a:ext>
                </a:extLst>
              </a:tr>
            </a:tbl>
          </a:graphicData>
        </a:graphic>
      </p:graphicFrame>
    </p:spTree>
    <p:extLst>
      <p:ext uri="{BB962C8B-B14F-4D97-AF65-F5344CB8AC3E}">
        <p14:creationId xmlns:p14="http://schemas.microsoft.com/office/powerpoint/2010/main" val="2812092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691166" y="2188820"/>
            <a:ext cx="68734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結合</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antusd</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辭典、</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辭典、本</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研究人工</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標記</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辭典，找出</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讓平均排名</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最小化的參數組合</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圖片 18"/>
          <p:cNvPicPr/>
          <p:nvPr/>
        </p:nvPicPr>
        <p:blipFill>
          <a:blip r:embed="rId3"/>
          <a:stretch>
            <a:fillRect/>
          </a:stretch>
        </p:blipFill>
        <p:spPr>
          <a:xfrm>
            <a:off x="2163120" y="4584340"/>
            <a:ext cx="2457212" cy="1661619"/>
          </a:xfrm>
          <a:prstGeom prst="rect">
            <a:avLst/>
          </a:prstGeom>
        </p:spPr>
      </p:pic>
      <p:pic>
        <p:nvPicPr>
          <p:cNvPr id="20" name="圖片 19"/>
          <p:cNvPicPr/>
          <p:nvPr/>
        </p:nvPicPr>
        <p:blipFill>
          <a:blip r:embed="rId4"/>
          <a:stretch>
            <a:fillRect/>
          </a:stretch>
        </p:blipFill>
        <p:spPr>
          <a:xfrm>
            <a:off x="4741342" y="4584340"/>
            <a:ext cx="2421996" cy="1662337"/>
          </a:xfrm>
          <a:prstGeom prst="rect">
            <a:avLst/>
          </a:prstGeom>
        </p:spPr>
      </p:pic>
      <p:pic>
        <p:nvPicPr>
          <p:cNvPr id="28" name="圖片 27"/>
          <p:cNvPicPr/>
          <p:nvPr/>
        </p:nvPicPr>
        <p:blipFill>
          <a:blip r:embed="rId5"/>
          <a:stretch>
            <a:fillRect/>
          </a:stretch>
        </p:blipFill>
        <p:spPr>
          <a:xfrm>
            <a:off x="7284349" y="4563498"/>
            <a:ext cx="2517582" cy="1682461"/>
          </a:xfrm>
          <a:prstGeom prst="rect">
            <a:avLst/>
          </a:prstGeom>
        </p:spPr>
      </p:pic>
      <p:sp>
        <p:nvSpPr>
          <p:cNvPr id="12" name="矩形 11"/>
          <p:cNvSpPr/>
          <p:nvPr/>
        </p:nvSpPr>
        <p:spPr>
          <a:xfrm>
            <a:off x="4244398" y="6333668"/>
            <a:ext cx="4075155" cy="369332"/>
          </a:xfrm>
          <a:prstGeom prst="rect">
            <a:avLst/>
          </a:prstGeom>
        </p:spPr>
        <p:txBody>
          <a:bodyPr wrap="none">
            <a:spAutoFit/>
          </a:bodyPr>
          <a:lstStyle/>
          <a:p>
            <a:r>
              <a:rPr lang="zh-TW" altLang="en-US" dirty="0"/>
              <a:t>分別調整</a:t>
            </a:r>
            <a:r>
              <a:rPr lang="en-US" altLang="zh-TW" dirty="0"/>
              <a:t>w1,w2,w3</a:t>
            </a:r>
            <a:r>
              <a:rPr lang="zh-TW" altLang="en-US" dirty="0"/>
              <a:t>後，平均</a:t>
            </a:r>
            <a:r>
              <a:rPr lang="en-US" altLang="zh-TW" dirty="0" err="1"/>
              <a:t>mse</a:t>
            </a:r>
            <a:r>
              <a:rPr lang="zh-TW" altLang="en-US" dirty="0"/>
              <a:t>的變化</a:t>
            </a:r>
          </a:p>
        </p:txBody>
      </p:sp>
      <p:sp>
        <p:nvSpPr>
          <p:cNvPr id="29" name="矩形 28"/>
          <p:cNvSpPr/>
          <p:nvPr/>
        </p:nvSpPr>
        <p:spPr>
          <a:xfrm>
            <a:off x="3496432" y="3913042"/>
            <a:ext cx="3185487" cy="507831"/>
          </a:xfrm>
          <a:prstGeom prst="rect">
            <a:avLst/>
          </a:prstGeom>
        </p:spPr>
        <p:txBody>
          <a:bodyPr wrap="none">
            <a:spAutoFit/>
          </a:bodyPr>
          <a:lstStyle/>
          <a:p>
            <a:pPr marL="609600" indent="304800" algn="ct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公式二、線性規劃法</a:t>
            </a:r>
          </a:p>
        </p:txBody>
      </p:sp>
      <mc:AlternateContent xmlns:mc="http://schemas.openxmlformats.org/markup-compatibility/2006">
        <mc:Choice xmlns:a14="http://schemas.microsoft.com/office/drawing/2010/main" Requires="a14">
          <p:sp>
            <p:nvSpPr>
              <p:cNvPr id="30" name="矩形 29"/>
              <p:cNvSpPr/>
              <p:nvPr/>
            </p:nvSpPr>
            <p:spPr>
              <a:xfrm>
                <a:off x="725148" y="3269503"/>
                <a:ext cx="11013719"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r>
                                            <a:rPr lang="zh-TW" altLang="en-US" i="0">
                                              <a:latin typeface="Cambria Math" panose="02040503050406030204" pitchFamily="18" charset="0"/>
                                            </a:rPr>
                                            <m:t>∗</m:t>
                                          </m:r>
                                          <m:r>
                                            <m:rPr>
                                              <m:sty m:val="p"/>
                                            </m:rPr>
                                            <a:rPr lang="zh-TW" altLang="en-US" i="0">
                                              <a:latin typeface="Cambria Math" panose="02040503050406030204" pitchFamily="18" charset="0"/>
                                            </a:rPr>
                                            <m:t>antusd</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r>
                                            <a:rPr lang="zh-TW" altLang="en-US" i="0">
                                              <a:latin typeface="Cambria Math" panose="02040503050406030204" pitchFamily="18" charset="0"/>
                                            </a:rPr>
                                            <m:t>∗</m:t>
                                          </m:r>
                                          <m:r>
                                            <m:rPr>
                                              <m:sty m:val="p"/>
                                            </m:rPr>
                                            <a:rPr lang="zh-TW" altLang="en-US" i="0">
                                              <a:latin typeface="Cambria Math" panose="02040503050406030204" pitchFamily="18" charset="0"/>
                                            </a:rPr>
                                            <m:t>emoji</m:t>
                                          </m:r>
                                          <m:r>
                                            <a:rPr lang="zh-TW" altLang="en-US" i="0">
                                              <a:latin typeface="Cambria Math" panose="02040503050406030204" pitchFamily="18" charset="0"/>
                                            </a:rPr>
                                            <m:t> </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r>
                                            <a:rPr lang="zh-TW" altLang="en-US" i="0">
                                              <a:latin typeface="Cambria Math" panose="02040503050406030204" pitchFamily="18" charset="0"/>
                                            </a:rPr>
                                            <m:t>∗</m:t>
                                          </m:r>
                                          <m:r>
                                            <a:rPr lang="zh-TW" altLang="en-US" i="0">
                                              <a:latin typeface="Cambria Math" panose="02040503050406030204" pitchFamily="18" charset="0"/>
                                            </a:rPr>
                                            <m:t>本研究標記情緒詞</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latin typeface="標楷體" panose="03000509000000000000" pitchFamily="65" charset="-120"/>
                  <a:ea typeface="標楷體" panose="03000509000000000000" pitchFamily="65" charset="-120"/>
                </a:endParaRPr>
              </a:p>
            </p:txBody>
          </p:sp>
        </mc:Choice>
        <mc:Fallback>
          <p:sp>
            <p:nvSpPr>
              <p:cNvPr id="30" name="矩形 29"/>
              <p:cNvSpPr>
                <a:spLocks noRot="1" noChangeAspect="1" noMove="1" noResize="1" noEditPoints="1" noAdjustHandles="1" noChangeArrowheads="1" noChangeShapeType="1" noTextEdit="1"/>
              </p:cNvSpPr>
              <p:nvPr/>
            </p:nvSpPr>
            <p:spPr>
              <a:xfrm>
                <a:off x="725148" y="3269503"/>
                <a:ext cx="11013719" cy="848566"/>
              </a:xfrm>
              <a:prstGeom prst="rect">
                <a:avLst/>
              </a:prstGeom>
              <a:blipFill>
                <a:blip r:embed="rId6"/>
                <a:stretch>
                  <a:fillRect/>
                </a:stretch>
              </a:blipFill>
            </p:spPr>
            <p:txBody>
              <a:bodyPr/>
              <a:lstStyle/>
              <a:p>
                <a:r>
                  <a:rPr lang="zh-TW" altLang="en-US">
                    <a:noFill/>
                  </a:rPr>
                  <a:t> </a:t>
                </a:r>
              </a:p>
            </p:txBody>
          </p:sp>
        </mc:Fallback>
      </mc:AlternateContent>
      <p:sp>
        <p:nvSpPr>
          <p:cNvPr id="15" name="橢圓 14"/>
          <p:cNvSpPr/>
          <p:nvPr/>
        </p:nvSpPr>
        <p:spPr>
          <a:xfrm>
            <a:off x="2992582" y="5754961"/>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5576946" y="5746507"/>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8167746" y="5767795"/>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1087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32</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725148" y="2353146"/>
            <a:ext cx="55212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評估指標均優於</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Baseline (</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mse</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 = 16, </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fcp</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 = 0.5) </a:t>
            </a:r>
          </a:p>
        </p:txBody>
      </p:sp>
      <p:sp>
        <p:nvSpPr>
          <p:cNvPr id="12" name="矩形 11"/>
          <p:cNvSpPr/>
          <p:nvPr/>
        </p:nvSpPr>
        <p:spPr>
          <a:xfrm>
            <a:off x="2260646" y="4854845"/>
            <a:ext cx="2262158" cy="369332"/>
          </a:xfrm>
          <a:prstGeom prst="rect">
            <a:avLst/>
          </a:prstGeom>
        </p:spPr>
        <p:txBody>
          <a:bodyPr wrap="none">
            <a:spAutoFit/>
          </a:bodyPr>
          <a:lstStyle/>
          <a:p>
            <a:r>
              <a:rPr lang="zh-TW" altLang="en-US" dirty="0"/>
              <a:t>測試</a:t>
            </a:r>
            <a:r>
              <a:rPr lang="zh-TW" altLang="en-US" dirty="0" smtClean="0"/>
              <a:t>資料之模型表</a:t>
            </a:r>
            <a:r>
              <a:rPr lang="zh-TW" altLang="en-US" dirty="0"/>
              <a:t>現</a:t>
            </a:r>
          </a:p>
        </p:txBody>
      </p:sp>
      <p:graphicFrame>
        <p:nvGraphicFramePr>
          <p:cNvPr id="11" name="表格 10"/>
          <p:cNvGraphicFramePr>
            <a:graphicFrameLocks noGrp="1"/>
          </p:cNvGraphicFramePr>
          <p:nvPr>
            <p:extLst>
              <p:ext uri="{D42A27DB-BD31-4B8C-83A1-F6EECF244321}">
                <p14:modId xmlns:p14="http://schemas.microsoft.com/office/powerpoint/2010/main" val="3958726150"/>
              </p:ext>
            </p:extLst>
          </p:nvPr>
        </p:nvGraphicFramePr>
        <p:xfrm>
          <a:off x="1826312" y="3180790"/>
          <a:ext cx="3130827" cy="1527432"/>
        </p:xfrm>
        <a:graphic>
          <a:graphicData uri="http://schemas.openxmlformats.org/drawingml/2006/table">
            <a:tbl>
              <a:tblPr firstRow="1" firstCol="1" bandRow="1">
                <a:tableStyleId>{5C22544A-7EE6-4342-B048-85BDC9FD1C3A}</a:tableStyleId>
              </a:tblPr>
              <a:tblGrid>
                <a:gridCol w="1043609">
                  <a:extLst>
                    <a:ext uri="{9D8B030D-6E8A-4147-A177-3AD203B41FA5}">
                      <a16:colId xmlns:a16="http://schemas.microsoft.com/office/drawing/2014/main" val="3605504893"/>
                    </a:ext>
                  </a:extLst>
                </a:gridCol>
                <a:gridCol w="1043609">
                  <a:extLst>
                    <a:ext uri="{9D8B030D-6E8A-4147-A177-3AD203B41FA5}">
                      <a16:colId xmlns:a16="http://schemas.microsoft.com/office/drawing/2014/main" val="3144120891"/>
                    </a:ext>
                  </a:extLst>
                </a:gridCol>
                <a:gridCol w="1043609">
                  <a:extLst>
                    <a:ext uri="{9D8B030D-6E8A-4147-A177-3AD203B41FA5}">
                      <a16:colId xmlns:a16="http://schemas.microsoft.com/office/drawing/2014/main" val="1790012155"/>
                    </a:ext>
                  </a:extLst>
                </a:gridCol>
              </a:tblGrid>
              <a:tr h="509144">
                <a:tc>
                  <a:txBody>
                    <a:bodyPr/>
                    <a:lstStyle/>
                    <a:p>
                      <a:endParaRPr lang="zh-TW" sz="16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600" kern="100">
                          <a:effectLst/>
                        </a:rPr>
                        <a:t>冰品</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600" kern="100">
                          <a:effectLst/>
                        </a:rPr>
                        <a:t>韓式料理</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202567875"/>
                  </a:ext>
                </a:extLst>
              </a:tr>
              <a:tr h="509144">
                <a:tc>
                  <a:txBody>
                    <a:bodyPr/>
                    <a:lstStyle/>
                    <a:p>
                      <a:pPr algn="ctr">
                        <a:lnSpc>
                          <a:spcPct val="150000"/>
                        </a:lnSpc>
                        <a:spcAft>
                          <a:spcPts val="0"/>
                        </a:spcAft>
                      </a:pPr>
                      <a:r>
                        <a:rPr lang="en-US" sz="1600" kern="100">
                          <a:effectLst/>
                        </a:rPr>
                        <a:t>MSE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4.6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a:effectLst/>
                        </a:rPr>
                        <a:t>5.8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17380881"/>
                  </a:ext>
                </a:extLst>
              </a:tr>
              <a:tr h="509144">
                <a:tc>
                  <a:txBody>
                    <a:bodyPr/>
                    <a:lstStyle/>
                    <a:p>
                      <a:pPr algn="ctr">
                        <a:lnSpc>
                          <a:spcPct val="150000"/>
                        </a:lnSpc>
                        <a:spcAft>
                          <a:spcPts val="0"/>
                        </a:spcAft>
                      </a:pPr>
                      <a:r>
                        <a:rPr lang="en-US" sz="1600" kern="100">
                          <a:effectLst/>
                        </a:rPr>
                        <a:t>FCP</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0.8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0.733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5958902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647827049"/>
              </p:ext>
            </p:extLst>
          </p:nvPr>
        </p:nvGraphicFramePr>
        <p:xfrm>
          <a:off x="6826386" y="812239"/>
          <a:ext cx="4064327" cy="2664079"/>
        </p:xfrm>
        <a:graphic>
          <a:graphicData uri="http://schemas.openxmlformats.org/drawingml/2006/table">
            <a:tbl>
              <a:tblPr firstRow="1" firstCol="1" bandRow="1">
                <a:tableStyleId>{5C22544A-7EE6-4342-B048-85BDC9FD1C3A}</a:tableStyleId>
              </a:tblPr>
              <a:tblGrid>
                <a:gridCol w="671905">
                  <a:extLst>
                    <a:ext uri="{9D8B030D-6E8A-4147-A177-3AD203B41FA5}">
                      <a16:colId xmlns:a16="http://schemas.microsoft.com/office/drawing/2014/main" val="2793933308"/>
                    </a:ext>
                  </a:extLst>
                </a:gridCol>
                <a:gridCol w="2379665">
                  <a:extLst>
                    <a:ext uri="{9D8B030D-6E8A-4147-A177-3AD203B41FA5}">
                      <a16:colId xmlns:a16="http://schemas.microsoft.com/office/drawing/2014/main" val="1519419005"/>
                    </a:ext>
                  </a:extLst>
                </a:gridCol>
                <a:gridCol w="1012757">
                  <a:extLst>
                    <a:ext uri="{9D8B030D-6E8A-4147-A177-3AD203B41FA5}">
                      <a16:colId xmlns:a16="http://schemas.microsoft.com/office/drawing/2014/main" val="2034120344"/>
                    </a:ext>
                  </a:extLst>
                </a:gridCol>
              </a:tblGrid>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MENU </a:t>
                      </a:r>
                      <a:r>
                        <a:rPr lang="zh-TW" sz="1200" kern="0">
                          <a:effectLst/>
                          <a:latin typeface="標楷體" panose="03000509000000000000" pitchFamily="65" charset="-120"/>
                          <a:ea typeface="標楷體" panose="03000509000000000000" pitchFamily="65" charset="-120"/>
                        </a:rPr>
                        <a:t>美食誌排名</a:t>
                      </a:r>
                      <a:r>
                        <a:rPr lang="en-US" sz="1200" kern="0">
                          <a:effectLst/>
                          <a:latin typeface="標楷體" panose="03000509000000000000" pitchFamily="65" charset="-120"/>
                          <a:ea typeface="標楷體" panose="03000509000000000000" pitchFamily="65" charset="-120"/>
                        </a:rPr>
                        <a:t>(2020-05-06)</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新評分排名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547702145"/>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五妃街豆腐冰 懷舊小棧</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2094314"/>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清水堂愛玉專賣店</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99350648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春美冰菓室</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5</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1621606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朝日夫婦</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713148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KINBER </a:t>
                      </a:r>
                      <a:r>
                        <a:rPr lang="zh-TW" sz="1200" kern="0">
                          <a:effectLst/>
                          <a:latin typeface="標楷體" panose="03000509000000000000" pitchFamily="65" charset="-120"/>
                          <a:ea typeface="標楷體" panose="03000509000000000000" pitchFamily="65" charset="-120"/>
                        </a:rPr>
                        <a:t>金帛手製</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9</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39185405"/>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你家隔壁</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6</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00778087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御品元傳統手工元宵</a:t>
                      </a:r>
                      <a:r>
                        <a:rPr lang="en-US" sz="1200" kern="0" dirty="0">
                          <a:effectLst/>
                          <a:latin typeface="標楷體" panose="03000509000000000000" pitchFamily="65" charset="-120"/>
                          <a:ea typeface="標楷體" panose="03000509000000000000" pitchFamily="65" charset="-120"/>
                        </a:rPr>
                        <a:t>-</a:t>
                      </a:r>
                      <a:r>
                        <a:rPr lang="zh-TW" sz="1200" kern="0" dirty="0">
                          <a:effectLst/>
                          <a:latin typeface="標楷體" panose="03000509000000000000" pitchFamily="65" charset="-120"/>
                          <a:ea typeface="標楷體" panose="03000509000000000000" pitchFamily="65" charset="-120"/>
                        </a:rPr>
                        <a:t>冰火湯圓</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7</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74272554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阿宗芋冰城</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8</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465924493"/>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有春冰菓室</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96557000"/>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第十名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桑原商店</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10</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198753395"/>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654863160"/>
              </p:ext>
            </p:extLst>
          </p:nvPr>
        </p:nvGraphicFramePr>
        <p:xfrm>
          <a:off x="6826386" y="3861381"/>
          <a:ext cx="4266207" cy="2695517"/>
        </p:xfrm>
        <a:graphic>
          <a:graphicData uri="http://schemas.openxmlformats.org/drawingml/2006/table">
            <a:tbl>
              <a:tblPr firstRow="1" firstCol="1" bandRow="1">
                <a:tableStyleId>{5C22544A-7EE6-4342-B048-85BDC9FD1C3A}</a:tableStyleId>
              </a:tblPr>
              <a:tblGrid>
                <a:gridCol w="705280">
                  <a:extLst>
                    <a:ext uri="{9D8B030D-6E8A-4147-A177-3AD203B41FA5}">
                      <a16:colId xmlns:a16="http://schemas.microsoft.com/office/drawing/2014/main" val="2675440847"/>
                    </a:ext>
                  </a:extLst>
                </a:gridCol>
                <a:gridCol w="2519905">
                  <a:extLst>
                    <a:ext uri="{9D8B030D-6E8A-4147-A177-3AD203B41FA5}">
                      <a16:colId xmlns:a16="http://schemas.microsoft.com/office/drawing/2014/main" val="3437753419"/>
                    </a:ext>
                  </a:extLst>
                </a:gridCol>
                <a:gridCol w="1041022">
                  <a:extLst>
                    <a:ext uri="{9D8B030D-6E8A-4147-A177-3AD203B41FA5}">
                      <a16:colId xmlns:a16="http://schemas.microsoft.com/office/drawing/2014/main" val="1205156728"/>
                    </a:ext>
                  </a:extLst>
                </a:gridCol>
              </a:tblGrid>
              <a:tr h="215900">
                <a:tc>
                  <a:txBody>
                    <a:bodyPr/>
                    <a:lstStyle/>
                    <a:p>
                      <a:pPr>
                        <a:lnSpc>
                          <a:spcPct val="150000"/>
                        </a:lnSpc>
                        <a:spcAft>
                          <a:spcPts val="0"/>
                        </a:spcAft>
                      </a:pPr>
                      <a:r>
                        <a:rPr lang="zh-TW" sz="1200" kern="0">
                          <a:effectLst/>
                        </a:rPr>
                        <a:t>名次</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MENU </a:t>
                      </a:r>
                      <a:r>
                        <a:rPr lang="zh-TW" sz="1200" kern="0">
                          <a:effectLst/>
                        </a:rPr>
                        <a:t>美食誌排名</a:t>
                      </a:r>
                      <a:r>
                        <a:rPr lang="en-US" sz="1200" kern="0">
                          <a:effectLst/>
                        </a:rPr>
                        <a:t>(2020-04-19)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新評分排名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493264028"/>
                  </a:ext>
                </a:extLst>
              </a:tr>
              <a:tr h="215900">
                <a:tc>
                  <a:txBody>
                    <a:bodyPr/>
                    <a:lstStyle/>
                    <a:p>
                      <a:pPr>
                        <a:lnSpc>
                          <a:spcPct val="150000"/>
                        </a:lnSpc>
                        <a:spcAft>
                          <a:spcPts val="0"/>
                        </a:spcAft>
                      </a:pPr>
                      <a:r>
                        <a:rPr lang="zh-TW" sz="1200" kern="0">
                          <a:effectLst/>
                        </a:rPr>
                        <a:t>第一名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TIGERROAR </a:t>
                      </a:r>
                      <a:r>
                        <a:rPr lang="zh-TW" sz="1200" kern="0">
                          <a:effectLst/>
                        </a:rPr>
                        <a:t>韓虎嘯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89482343"/>
                  </a:ext>
                </a:extLst>
              </a:tr>
              <a:tr h="215900">
                <a:tc>
                  <a:txBody>
                    <a:bodyPr/>
                    <a:lstStyle/>
                    <a:p>
                      <a:pPr>
                        <a:lnSpc>
                          <a:spcPct val="150000"/>
                        </a:lnSpc>
                        <a:spcAft>
                          <a:spcPts val="0"/>
                        </a:spcAft>
                      </a:pPr>
                      <a:r>
                        <a:rPr lang="zh-TW" sz="1200" kern="0">
                          <a:effectLst/>
                        </a:rPr>
                        <a:t>第二名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rPr>
                        <a:t>豬對有韓式烤肉吃到飽</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945994584"/>
                  </a:ext>
                </a:extLst>
              </a:tr>
              <a:tr h="215900">
                <a:tc>
                  <a:txBody>
                    <a:bodyPr/>
                    <a:lstStyle/>
                    <a:p>
                      <a:pPr>
                        <a:lnSpc>
                          <a:spcPct val="150000"/>
                        </a:lnSpc>
                        <a:spcAft>
                          <a:spcPts val="0"/>
                        </a:spcAft>
                      </a:pPr>
                      <a:r>
                        <a:rPr lang="zh-TW" sz="1200" kern="0">
                          <a:effectLst/>
                        </a:rPr>
                        <a:t>第三名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I</a:t>
                      </a:r>
                      <a:r>
                        <a:rPr lang="zh-TW" sz="1200" kern="0">
                          <a:effectLst/>
                        </a:rPr>
                        <a:t>’</a:t>
                      </a:r>
                      <a:r>
                        <a:rPr lang="en-US" sz="1200" kern="0">
                          <a:effectLst/>
                        </a:rPr>
                        <a:t>M KIMCHI</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64602587"/>
                  </a:ext>
                </a:extLst>
              </a:tr>
              <a:tr h="215900">
                <a:tc>
                  <a:txBody>
                    <a:bodyPr/>
                    <a:lstStyle/>
                    <a:p>
                      <a:pPr>
                        <a:lnSpc>
                          <a:spcPct val="150000"/>
                        </a:lnSpc>
                        <a:spcAft>
                          <a:spcPts val="0"/>
                        </a:spcAft>
                      </a:pPr>
                      <a:r>
                        <a:rPr lang="zh-TW" sz="1200" kern="0">
                          <a:effectLst/>
                        </a:rPr>
                        <a:t>第四名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dirty="0">
                          <a:effectLst/>
                        </a:rPr>
                        <a:t>BROCCOLI BEER </a:t>
                      </a:r>
                      <a:r>
                        <a:rPr lang="zh-TW" sz="1200" kern="0" dirty="0">
                          <a:effectLst/>
                        </a:rPr>
                        <a:t>韓國餐酒食堂</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218243336"/>
                  </a:ext>
                </a:extLst>
              </a:tr>
              <a:tr h="215900">
                <a:tc>
                  <a:txBody>
                    <a:bodyPr/>
                    <a:lstStyle/>
                    <a:p>
                      <a:pPr>
                        <a:lnSpc>
                          <a:spcPct val="150000"/>
                        </a:lnSpc>
                        <a:spcAft>
                          <a:spcPts val="0"/>
                        </a:spcAft>
                      </a:pPr>
                      <a:r>
                        <a:rPr lang="zh-TW" sz="1200" kern="0">
                          <a:effectLst/>
                        </a:rPr>
                        <a:t>第五名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NENE CHICKEN</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17857988"/>
                  </a:ext>
                </a:extLst>
              </a:tr>
              <a:tr h="215900">
                <a:tc>
                  <a:txBody>
                    <a:bodyPr/>
                    <a:lstStyle/>
                    <a:p>
                      <a:pPr>
                        <a:lnSpc>
                          <a:spcPct val="150000"/>
                        </a:lnSpc>
                        <a:spcAft>
                          <a:spcPts val="0"/>
                        </a:spcAft>
                      </a:pPr>
                      <a:r>
                        <a:rPr lang="zh-TW" sz="1200" kern="0">
                          <a:effectLst/>
                        </a:rPr>
                        <a:t>第六名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韓石食堂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8690093"/>
                  </a:ext>
                </a:extLst>
              </a:tr>
              <a:tr h="215900">
                <a:tc>
                  <a:txBody>
                    <a:bodyPr/>
                    <a:lstStyle/>
                    <a:p>
                      <a:pPr>
                        <a:lnSpc>
                          <a:spcPct val="150000"/>
                        </a:lnSpc>
                        <a:spcAft>
                          <a:spcPts val="0"/>
                        </a:spcAft>
                      </a:pPr>
                      <a:r>
                        <a:rPr lang="zh-TW" sz="1200" kern="0">
                          <a:effectLst/>
                        </a:rPr>
                        <a:t>第七名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奔跑吧！年糕鍋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22736933"/>
                  </a:ext>
                </a:extLst>
              </a:tr>
              <a:tr h="215900">
                <a:tc>
                  <a:txBody>
                    <a:bodyPr/>
                    <a:lstStyle/>
                    <a:p>
                      <a:pPr>
                        <a:lnSpc>
                          <a:spcPct val="150000"/>
                        </a:lnSpc>
                        <a:spcAft>
                          <a:spcPts val="0"/>
                        </a:spcAft>
                      </a:pPr>
                      <a:r>
                        <a:rPr lang="zh-TW" sz="1200" kern="0">
                          <a:effectLst/>
                        </a:rPr>
                        <a:t>第八名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米豐屋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24895143"/>
                  </a:ext>
                </a:extLst>
              </a:tr>
              <a:tr h="215900">
                <a:tc>
                  <a:txBody>
                    <a:bodyPr/>
                    <a:lstStyle/>
                    <a:p>
                      <a:pPr>
                        <a:lnSpc>
                          <a:spcPct val="150000"/>
                        </a:lnSpc>
                        <a:spcAft>
                          <a:spcPts val="0"/>
                        </a:spcAft>
                      </a:pPr>
                      <a:r>
                        <a:rPr lang="zh-TW" sz="1200" kern="0">
                          <a:effectLst/>
                        </a:rPr>
                        <a:t>第九名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韓湘辣年糕</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075131721"/>
                  </a:ext>
                </a:extLst>
              </a:tr>
              <a:tr h="215900">
                <a:tc>
                  <a:txBody>
                    <a:bodyPr/>
                    <a:lstStyle/>
                    <a:p>
                      <a:pPr>
                        <a:lnSpc>
                          <a:spcPct val="150000"/>
                        </a:lnSpc>
                        <a:spcAft>
                          <a:spcPts val="0"/>
                        </a:spcAft>
                      </a:pPr>
                      <a:r>
                        <a:rPr lang="zh-TW" sz="1200" kern="0">
                          <a:effectLst/>
                        </a:rPr>
                        <a:t>第十名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咚咚家</a:t>
                      </a:r>
                      <a:r>
                        <a:rPr lang="en-US" sz="1200" kern="0">
                          <a:effectLst/>
                        </a:rPr>
                        <a:t> DONDONGA </a:t>
                      </a:r>
                      <a:r>
                        <a:rPr lang="zh-TW" sz="1200" kern="0">
                          <a:effectLst/>
                        </a:rPr>
                        <a:t>韓式豬肉專賣</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rPr>
                        <a:t>10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217800651"/>
                  </a:ext>
                </a:extLst>
              </a:tr>
            </a:tbl>
          </a:graphicData>
        </a:graphic>
      </p:graphicFrame>
      <p:sp>
        <p:nvSpPr>
          <p:cNvPr id="15" name="矩形 14"/>
          <p:cNvSpPr/>
          <p:nvPr/>
        </p:nvSpPr>
        <p:spPr>
          <a:xfrm>
            <a:off x="6317409" y="1385311"/>
            <a:ext cx="242570" cy="646331"/>
          </a:xfrm>
          <a:prstGeom prst="rect">
            <a:avLst/>
          </a:prstGeom>
        </p:spPr>
        <p:txBody>
          <a:bodyPr wrap="square">
            <a:spAutoFit/>
          </a:bodyPr>
          <a:lstStyle/>
          <a:p>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冰品</a:t>
            </a:r>
            <a:endParaRPr lang="zh-TW" altLang="en-US" dirty="0"/>
          </a:p>
        </p:txBody>
      </p:sp>
      <p:sp>
        <p:nvSpPr>
          <p:cNvPr id="17" name="矩形 16"/>
          <p:cNvSpPr/>
          <p:nvPr/>
        </p:nvSpPr>
        <p:spPr>
          <a:xfrm>
            <a:off x="6317409" y="4254680"/>
            <a:ext cx="499078" cy="1200329"/>
          </a:xfrm>
          <a:prstGeom prst="rect">
            <a:avLst/>
          </a:prstGeom>
        </p:spPr>
        <p:txBody>
          <a:bodyPr wrap="squar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韓式料理</a:t>
            </a:r>
            <a:endParaRPr lang="zh-TW" altLang="en-US" dirty="0"/>
          </a:p>
        </p:txBody>
      </p:sp>
      <p:sp>
        <p:nvSpPr>
          <p:cNvPr id="18" name="矩形 17"/>
          <p:cNvSpPr/>
          <p:nvPr/>
        </p:nvSpPr>
        <p:spPr>
          <a:xfrm>
            <a:off x="7379550" y="3506543"/>
            <a:ext cx="3159877" cy="215444"/>
          </a:xfrm>
          <a:prstGeom prst="rect">
            <a:avLst/>
          </a:prstGeom>
        </p:spPr>
        <p:txBody>
          <a:bodyPr wrap="square">
            <a:spAutoFit/>
          </a:bodyPr>
          <a:lstStyle/>
          <a:p>
            <a:r>
              <a:rPr lang="zh-TW" altLang="zh-TW" sz="800" dirty="0">
                <a:latin typeface="Times New Roman" panose="02020603050405020304" pitchFamily="18" charset="0"/>
                <a:ea typeface="標楷體" panose="03000509000000000000" pitchFamily="65" charset="-120"/>
                <a:cs typeface="Times New Roman" panose="02020603050405020304" pitchFamily="18" charset="0"/>
              </a:rPr>
              <a:t>來源：</a:t>
            </a:r>
            <a:r>
              <a:rPr lang="en-US" altLang="zh-TW" sz="800" dirty="0">
                <a:latin typeface="Times New Roman" panose="02020603050405020304" pitchFamily="18" charset="0"/>
                <a:ea typeface="標楷體" panose="03000509000000000000" pitchFamily="65" charset="-120"/>
              </a:rPr>
              <a:t>https://findlife.com.tw/menu/blog/2020/05/06/2020icetop10/</a:t>
            </a:r>
            <a:endParaRPr lang="zh-TW" altLang="en-US" sz="800" dirty="0"/>
          </a:p>
        </p:txBody>
      </p:sp>
      <p:sp>
        <p:nvSpPr>
          <p:cNvPr id="27" name="矩形 26"/>
          <p:cNvSpPr/>
          <p:nvPr/>
        </p:nvSpPr>
        <p:spPr>
          <a:xfrm>
            <a:off x="7379550" y="6544193"/>
            <a:ext cx="3464828" cy="276999"/>
          </a:xfrm>
          <a:prstGeom prst="rect">
            <a:avLst/>
          </a:prstGeom>
        </p:spPr>
        <p:txBody>
          <a:bodyPr wrap="square">
            <a:spAutoFit/>
          </a:bodyPr>
          <a:lstStyle/>
          <a:p>
            <a:pPr>
              <a:lnSpc>
                <a:spcPct val="150000"/>
              </a:lnSpc>
              <a:spcAft>
                <a:spcPts val="0"/>
              </a:spcAft>
            </a:pPr>
            <a:r>
              <a:rPr lang="zh-TW" altLang="zh-TW" sz="800" kern="100" dirty="0">
                <a:latin typeface="Times New Roman" panose="02020603050405020304" pitchFamily="18" charset="0"/>
                <a:ea typeface="標楷體" panose="03000509000000000000" pitchFamily="65" charset="-120"/>
                <a:cs typeface="Times New Roman" panose="02020603050405020304" pitchFamily="18" charset="0"/>
              </a:rPr>
              <a:t>來源：</a:t>
            </a:r>
            <a:r>
              <a:rPr lang="en-US" altLang="zh-TW" sz="800" kern="100" dirty="0">
                <a:latin typeface="Times New Roman" panose="02020603050405020304" pitchFamily="18" charset="0"/>
                <a:ea typeface="標楷體" panose="03000509000000000000" pitchFamily="65" charset="-120"/>
                <a:cs typeface="Times New Roman" panose="02020603050405020304" pitchFamily="18" charset="0"/>
              </a:rPr>
              <a:t>https://findlife.com.tw/menu/blog/2020/04/19/2020koreantop10/</a:t>
            </a:r>
            <a:endParaRPr lang="zh-TW" altLang="zh-TW" sz="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10387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33</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9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排名結果驗證</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530879" y="1724121"/>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2047288" y="1711320"/>
            <a:ext cx="4898008"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十折交叉驗證</a:t>
            </a:r>
            <a:r>
              <a:rPr lang="en-US" altLang="zh-TW" sz="2200" dirty="0">
                <a:latin typeface="Times New Roman" panose="02020603050405020304" pitchFamily="18" charset="0"/>
                <a:ea typeface="標楷體" panose="03000509000000000000" pitchFamily="65" charset="-120"/>
              </a:rPr>
              <a:t>(10-Fold Cross Validation)</a:t>
            </a:r>
            <a:endParaRPr lang="zh-TW" altLang="en-US" sz="2200" dirty="0">
              <a:latin typeface="Times New Roman" panose="02020603050405020304" pitchFamily="18" charset="0"/>
              <a:ea typeface="標楷體" panose="03000509000000000000" pitchFamily="65" charset="-120"/>
            </a:endParaRPr>
          </a:p>
        </p:txBody>
      </p:sp>
      <p:sp>
        <p:nvSpPr>
          <p:cNvPr id="25" name="TextBox 36"/>
          <p:cNvSpPr txBox="1">
            <a:spLocks noChangeArrowheads="1"/>
          </p:cNvSpPr>
          <p:nvPr/>
        </p:nvSpPr>
        <p:spPr bwMode="auto">
          <a:xfrm>
            <a:off x="1758991" y="2183320"/>
            <a:ext cx="7100691"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輪流將每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一種類別當作</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測試資料，其餘九</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種作為</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訓練資料，</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最後平均十</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次的驗證</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結果</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6" name="表格 25"/>
          <p:cNvGraphicFramePr>
            <a:graphicFrameLocks noGrp="1"/>
          </p:cNvGraphicFramePr>
          <p:nvPr>
            <p:extLst>
              <p:ext uri="{D42A27DB-BD31-4B8C-83A1-F6EECF244321}">
                <p14:modId xmlns:p14="http://schemas.microsoft.com/office/powerpoint/2010/main" val="3410545028"/>
              </p:ext>
            </p:extLst>
          </p:nvPr>
        </p:nvGraphicFramePr>
        <p:xfrm>
          <a:off x="3304911" y="3127733"/>
          <a:ext cx="4893532" cy="3291840"/>
        </p:xfrm>
        <a:graphic>
          <a:graphicData uri="http://schemas.openxmlformats.org/drawingml/2006/table">
            <a:tbl>
              <a:tblPr firstRow="1" firstCol="1" bandRow="1">
                <a:tableStyleId>{5C22544A-7EE6-4342-B048-85BDC9FD1C3A}</a:tableStyleId>
              </a:tblPr>
              <a:tblGrid>
                <a:gridCol w="1133050">
                  <a:extLst>
                    <a:ext uri="{9D8B030D-6E8A-4147-A177-3AD203B41FA5}">
                      <a16:colId xmlns:a16="http://schemas.microsoft.com/office/drawing/2014/main" val="831981381"/>
                    </a:ext>
                  </a:extLst>
                </a:gridCol>
                <a:gridCol w="649431">
                  <a:extLst>
                    <a:ext uri="{9D8B030D-6E8A-4147-A177-3AD203B41FA5}">
                      <a16:colId xmlns:a16="http://schemas.microsoft.com/office/drawing/2014/main" val="693609866"/>
                    </a:ext>
                  </a:extLst>
                </a:gridCol>
                <a:gridCol w="911967">
                  <a:extLst>
                    <a:ext uri="{9D8B030D-6E8A-4147-A177-3AD203B41FA5}">
                      <a16:colId xmlns:a16="http://schemas.microsoft.com/office/drawing/2014/main" val="1618419200"/>
                    </a:ext>
                  </a:extLst>
                </a:gridCol>
                <a:gridCol w="2199084">
                  <a:extLst>
                    <a:ext uri="{9D8B030D-6E8A-4147-A177-3AD203B41FA5}">
                      <a16:colId xmlns:a16="http://schemas.microsoft.com/office/drawing/2014/main" val="2908350808"/>
                    </a:ext>
                  </a:extLst>
                </a:gridCol>
              </a:tblGrid>
              <a:tr h="215900">
                <a:tc>
                  <a:txBody>
                    <a:bodyPr/>
                    <a:lstStyle/>
                    <a:p>
                      <a:pPr algn="ctr">
                        <a:lnSpc>
                          <a:spcPct val="150000"/>
                        </a:lnSpc>
                        <a:spcAft>
                          <a:spcPts val="0"/>
                        </a:spcAft>
                      </a:pPr>
                      <a:r>
                        <a:rPr lang="en-US" sz="1200" kern="100">
                          <a:effectLst/>
                        </a:rPr>
                        <a:t>Test data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預測排名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80190873"/>
                  </a:ext>
                </a:extLst>
              </a:tr>
              <a:tr h="215900">
                <a:tc>
                  <a:txBody>
                    <a:bodyPr/>
                    <a:lstStyle/>
                    <a:p>
                      <a:pPr algn="ct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2, 4, 5, 9, 6, 10, 3, 8, 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64139651"/>
                  </a:ext>
                </a:extLst>
              </a:tr>
              <a:tr h="215900">
                <a:tc>
                  <a:txBody>
                    <a:bodyPr/>
                    <a:lstStyle/>
                    <a:p>
                      <a:pPr algn="ct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0.822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 1, 3, 2, 4, 7, 6, 10, 8,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60084438"/>
                  </a:ext>
                </a:extLst>
              </a:tr>
              <a:tr h="215900">
                <a:tc>
                  <a:txBody>
                    <a:bodyPr/>
                    <a:lstStyle/>
                    <a:p>
                      <a:pPr algn="ct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3, 6, 1, 9, 4, 7, 5, 8,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030221609"/>
                  </a:ext>
                </a:extLst>
              </a:tr>
              <a:tr h="215900">
                <a:tc>
                  <a:txBody>
                    <a:bodyPr/>
                    <a:lstStyle/>
                    <a:p>
                      <a:pPr algn="ct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dirty="0">
                          <a:effectLst/>
                        </a:rPr>
                        <a:t>0.778</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2, 3, 5, 7, 9, 10, 4, 8, 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840292614"/>
                  </a:ext>
                </a:extLst>
              </a:tr>
              <a:tr h="215900">
                <a:tc>
                  <a:txBody>
                    <a:bodyPr/>
                    <a:lstStyle/>
                    <a:p>
                      <a:pPr algn="ct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0.644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 1, 4, 7, 3, 10, 2, 5, 9, 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75323337"/>
                  </a:ext>
                </a:extLst>
              </a:tr>
              <a:tr h="215900">
                <a:tc>
                  <a:txBody>
                    <a:bodyPr/>
                    <a:lstStyle/>
                    <a:p>
                      <a:pPr algn="ct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3, 4, 7, 6, 5, 1, 10, 8,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775065466"/>
                  </a:ext>
                </a:extLst>
              </a:tr>
              <a:tr h="215900">
                <a:tc>
                  <a:txBody>
                    <a:bodyPr/>
                    <a:lstStyle/>
                    <a:p>
                      <a:pPr algn="ct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0.667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[4, 3, 5, 2, 7, 9, 1, 8, 10, 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358758020"/>
                  </a:ext>
                </a:extLst>
              </a:tr>
              <a:tr h="215900">
                <a:tc>
                  <a:txBody>
                    <a:bodyPr/>
                    <a:lstStyle/>
                    <a:p>
                      <a:pPr algn="ct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[4, 1, 6, 5, 2, 3, 10, 8, 7,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13464998"/>
                  </a:ext>
                </a:extLst>
              </a:tr>
              <a:tr h="215900">
                <a:tc>
                  <a:txBody>
                    <a:bodyPr/>
                    <a:lstStyle/>
                    <a:p>
                      <a:pPr algn="ctr">
                        <a:lnSpc>
                          <a:spcPct val="150000"/>
                        </a:lnSpc>
                        <a:spcAft>
                          <a:spcPts val="0"/>
                        </a:spcAft>
                      </a:pPr>
                      <a:r>
                        <a:rPr lang="zh-TW" sz="1200" kern="100">
                          <a:effectLst/>
                        </a:rPr>
                        <a:t>冰品</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5, 4, 2, 9, 6, 7, 8, 3,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591083574"/>
                  </a:ext>
                </a:extLst>
              </a:tr>
              <a:tr h="215900">
                <a:tc>
                  <a:txBody>
                    <a:bodyPr/>
                    <a:lstStyle/>
                    <a:p>
                      <a:pPr algn="ctr">
                        <a:lnSpc>
                          <a:spcPct val="150000"/>
                        </a:lnSpc>
                        <a:spcAft>
                          <a:spcPts val="0"/>
                        </a:spcAft>
                      </a:pPr>
                      <a:r>
                        <a:rPr lang="zh-TW" sz="1200" kern="100">
                          <a:effectLst/>
                        </a:rPr>
                        <a:t>韓式料理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1, 3, 9, 5, 8, 7, 6, 4,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640392957"/>
                  </a:ext>
                </a:extLst>
              </a:tr>
              <a:tr h="215900">
                <a:tc>
                  <a:txBody>
                    <a:bodyPr/>
                    <a:lstStyle/>
                    <a:p>
                      <a:pPr algn="ctr">
                        <a:lnSpc>
                          <a:spcPct val="150000"/>
                        </a:lnSpc>
                        <a:spcAft>
                          <a:spcPts val="0"/>
                        </a:spcAft>
                      </a:pPr>
                      <a:r>
                        <a:rPr lang="en-US" sz="1200" kern="100">
                          <a:effectLst/>
                        </a:rPr>
                        <a:t>10-fold cv</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 </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005018625"/>
                  </a:ext>
                </a:extLst>
              </a:tr>
            </a:tbl>
          </a:graphicData>
        </a:graphic>
      </p:graphicFrame>
      <p:sp>
        <p:nvSpPr>
          <p:cNvPr id="27" name="矩形 26"/>
          <p:cNvSpPr/>
          <p:nvPr/>
        </p:nvSpPr>
        <p:spPr>
          <a:xfrm>
            <a:off x="3642597" y="6419573"/>
            <a:ext cx="4403770" cy="338554"/>
          </a:xfrm>
          <a:prstGeom prst="rect">
            <a:avLst/>
          </a:prstGeom>
        </p:spPr>
        <p:txBody>
          <a:bodyPr wrap="none">
            <a:spAutoFit/>
          </a:bodyPr>
          <a:lstStyle/>
          <a:p>
            <a:r>
              <a:rPr lang="zh-TW" altLang="zh-TW" sz="1600" dirty="0">
                <a:latin typeface="Times New Roman" panose="02020603050405020304" pitchFamily="18" charset="0"/>
                <a:ea typeface="標楷體" panose="03000509000000000000" pitchFamily="65" charset="-120"/>
                <a:cs typeface="Times New Roman" panose="02020603050405020304" pitchFamily="18" charset="0"/>
              </a:rPr>
              <a:t>十折交叉驗證</a:t>
            </a:r>
            <a:r>
              <a:rPr lang="zh-TW" altLang="zh-TW" sz="1600"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實際排名：</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[1,2,3,4,5,6,7,8,9,10])</a:t>
            </a:r>
            <a:endParaRPr lang="zh-TW" altLang="en-US" sz="1400" dirty="0"/>
          </a:p>
        </p:txBody>
      </p:sp>
    </p:spTree>
    <p:extLst>
      <p:ext uri="{BB962C8B-B14F-4D97-AF65-F5344CB8AC3E}">
        <p14:creationId xmlns:p14="http://schemas.microsoft.com/office/powerpoint/2010/main" val="1092970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34</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9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排名結果驗證</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320871" y="2145528"/>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1837280" y="2132727"/>
            <a:ext cx="3209533"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a:t>
            </a:r>
            <a:r>
              <a:rPr lang="zh-TW" altLang="en-US" sz="2200" dirty="0" smtClean="0">
                <a:latin typeface="Times New Roman" panose="02020603050405020304" pitchFamily="18" charset="0"/>
                <a:ea typeface="標楷體" panose="03000509000000000000" pitchFamily="65" charset="-120"/>
              </a:rPr>
              <a:t>其他</a:t>
            </a:r>
            <a:r>
              <a:rPr lang="en-US" altLang="zh-TW" sz="2200" dirty="0" smtClean="0">
                <a:latin typeface="Times New Roman" panose="02020603050405020304" pitchFamily="18" charset="0"/>
                <a:ea typeface="標楷體" panose="03000509000000000000" pitchFamily="65" charset="-120"/>
              </a:rPr>
              <a:t>google</a:t>
            </a:r>
            <a:r>
              <a:rPr lang="zh-TW" altLang="en-US" sz="2200" dirty="0" smtClean="0">
                <a:latin typeface="Times New Roman" panose="02020603050405020304" pitchFamily="18" charset="0"/>
                <a:ea typeface="標楷體" panose="03000509000000000000" pitchFamily="65" charset="-120"/>
              </a:rPr>
              <a:t>知名</a:t>
            </a:r>
            <a:r>
              <a:rPr lang="zh-TW" altLang="en-US" sz="2200" dirty="0">
                <a:latin typeface="Times New Roman" panose="02020603050405020304" pitchFamily="18" charset="0"/>
                <a:ea typeface="標楷體" panose="03000509000000000000" pitchFamily="65" charset="-120"/>
              </a:rPr>
              <a:t>店家</a:t>
            </a:r>
          </a:p>
        </p:txBody>
      </p:sp>
      <p:sp>
        <p:nvSpPr>
          <p:cNvPr id="25" name="TextBox 36"/>
          <p:cNvSpPr txBox="1">
            <a:spLocks noChangeArrowheads="1"/>
          </p:cNvSpPr>
          <p:nvPr/>
        </p:nvSpPr>
        <p:spPr bwMode="auto">
          <a:xfrm>
            <a:off x="1548983" y="2604727"/>
            <a:ext cx="5734339"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menu</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美食誌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top10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餐廳在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中具有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則以上的評論以及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4.0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以上的評分</a:t>
            </a:r>
          </a:p>
        </p:txBody>
      </p:sp>
      <p:graphicFrame>
        <p:nvGraphicFramePr>
          <p:cNvPr id="11" name="表格 10"/>
          <p:cNvGraphicFramePr>
            <a:graphicFrameLocks noGrp="1"/>
          </p:cNvGraphicFramePr>
          <p:nvPr>
            <p:extLst>
              <p:ext uri="{D42A27DB-BD31-4B8C-83A1-F6EECF244321}">
                <p14:modId xmlns:p14="http://schemas.microsoft.com/office/powerpoint/2010/main" val="2273554517"/>
              </p:ext>
            </p:extLst>
          </p:nvPr>
        </p:nvGraphicFramePr>
        <p:xfrm>
          <a:off x="7505016" y="130691"/>
          <a:ext cx="4094127" cy="6433925"/>
        </p:xfrm>
        <a:graphic>
          <a:graphicData uri="http://schemas.openxmlformats.org/drawingml/2006/table">
            <a:tbl>
              <a:tblPr firstRow="1" firstCol="1" bandRow="1">
                <a:tableStyleId>{5C22544A-7EE6-4342-B048-85BDC9FD1C3A}</a:tableStyleId>
              </a:tblPr>
              <a:tblGrid>
                <a:gridCol w="1057803">
                  <a:extLst>
                    <a:ext uri="{9D8B030D-6E8A-4147-A177-3AD203B41FA5}">
                      <a16:colId xmlns:a16="http://schemas.microsoft.com/office/drawing/2014/main" val="832819889"/>
                    </a:ext>
                  </a:extLst>
                </a:gridCol>
                <a:gridCol w="1059796">
                  <a:extLst>
                    <a:ext uri="{9D8B030D-6E8A-4147-A177-3AD203B41FA5}">
                      <a16:colId xmlns:a16="http://schemas.microsoft.com/office/drawing/2014/main" val="3369405372"/>
                    </a:ext>
                  </a:extLst>
                </a:gridCol>
                <a:gridCol w="706366">
                  <a:extLst>
                    <a:ext uri="{9D8B030D-6E8A-4147-A177-3AD203B41FA5}">
                      <a16:colId xmlns:a16="http://schemas.microsoft.com/office/drawing/2014/main" val="4020225455"/>
                    </a:ext>
                  </a:extLst>
                </a:gridCol>
                <a:gridCol w="706865">
                  <a:extLst>
                    <a:ext uri="{9D8B030D-6E8A-4147-A177-3AD203B41FA5}">
                      <a16:colId xmlns:a16="http://schemas.microsoft.com/office/drawing/2014/main" val="3123009305"/>
                    </a:ext>
                  </a:extLst>
                </a:gridCol>
                <a:gridCol w="563297">
                  <a:extLst>
                    <a:ext uri="{9D8B030D-6E8A-4147-A177-3AD203B41FA5}">
                      <a16:colId xmlns:a16="http://schemas.microsoft.com/office/drawing/2014/main" val="969092377"/>
                    </a:ext>
                  </a:extLst>
                </a:gridCol>
              </a:tblGrid>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Menu</a:t>
                      </a:r>
                      <a:r>
                        <a:rPr lang="zh-TW" sz="1050" kern="0">
                          <a:effectLst/>
                          <a:latin typeface="標楷體" panose="03000509000000000000" pitchFamily="65" charset="-120"/>
                          <a:ea typeface="標楷體" panose="03000509000000000000" pitchFamily="65" charset="-120"/>
                        </a:rPr>
                        <a:t>美食誌排名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餐廳名稱</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排名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排名分數</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評論數量</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996015732"/>
                  </a:ext>
                </a:extLst>
              </a:tr>
              <a:tr h="466761">
                <a:tc>
                  <a:txBody>
                    <a:bodyPr/>
                    <a:lstStyle/>
                    <a:p>
                      <a:pPr algn="ctr">
                        <a:lnSpc>
                          <a:spcPct val="150000"/>
                        </a:lnSpc>
                        <a:spcAft>
                          <a:spcPts val="0"/>
                        </a:spcAft>
                      </a:pPr>
                      <a:r>
                        <a:rPr lang="zh-TW" sz="1050" kern="0" dirty="0">
                          <a:effectLst/>
                          <a:latin typeface="標楷體" panose="03000509000000000000" pitchFamily="65" charset="-120"/>
                          <a:ea typeface="標楷體" panose="03000509000000000000" pitchFamily="65" charset="-120"/>
                        </a:rPr>
                        <a:t>第</a:t>
                      </a:r>
                      <a:r>
                        <a:rPr lang="en-US" sz="1050" kern="0" dirty="0">
                          <a:effectLst/>
                          <a:latin typeface="標楷體" panose="03000509000000000000" pitchFamily="65" charset="-120"/>
                          <a:ea typeface="標楷體" panose="03000509000000000000" pitchFamily="65" charset="-120"/>
                        </a:rPr>
                        <a:t>1</a:t>
                      </a:r>
                      <a:r>
                        <a:rPr lang="zh-TW" sz="1050" kern="0" dirty="0">
                          <a:effectLst/>
                          <a:latin typeface="標楷體" panose="03000509000000000000" pitchFamily="65" charset="-120"/>
                          <a:ea typeface="標楷體" panose="03000509000000000000" pitchFamily="65" charset="-120"/>
                        </a:rPr>
                        <a:t>名</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懷舊小棧</a:t>
                      </a:r>
                      <a:r>
                        <a:rPr lang="en-US" sz="1050" kern="0">
                          <a:effectLst/>
                          <a:latin typeface="標楷體" panose="03000509000000000000" pitchFamily="65" charset="-120"/>
                          <a:ea typeface="標楷體" panose="03000509000000000000" pitchFamily="65" charset="-120"/>
                        </a:rPr>
                        <a:t> - </a:t>
                      </a:r>
                      <a:r>
                        <a:rPr lang="zh-TW" sz="1050" kern="0">
                          <a:effectLst/>
                          <a:latin typeface="標楷體" panose="03000509000000000000" pitchFamily="65" charset="-120"/>
                          <a:ea typeface="標楷體" panose="03000509000000000000" pitchFamily="65" charset="-120"/>
                        </a:rPr>
                        <a:t>五妃廟口豆腐冰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0.36249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46200681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2</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清水堂</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0.35231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51938150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3</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春美冰菓室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0.28869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693342658"/>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4</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朝日夫婦</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0.30571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15446665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5</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en-US" sz="1050" kern="0">
                          <a:effectLst/>
                          <a:latin typeface="標楷體" panose="03000509000000000000" pitchFamily="65" charset="-120"/>
                          <a:ea typeface="標楷體" panose="03000509000000000000" pitchFamily="65" charset="-120"/>
                        </a:rPr>
                        <a:t>Kinber </a:t>
                      </a:r>
                      <a:r>
                        <a:rPr lang="zh-TW" sz="1050" kern="0">
                          <a:effectLst/>
                          <a:latin typeface="標楷體" panose="03000509000000000000" pitchFamily="65" charset="-120"/>
                          <a:ea typeface="標楷體" panose="03000509000000000000" pitchFamily="65" charset="-120"/>
                        </a:rPr>
                        <a:t>金帛手製</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0.15646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872937197"/>
                  </a:ext>
                </a:extLst>
              </a:tr>
              <a:tr h="466761">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6</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en-US" sz="1050" kern="0">
                          <a:effectLst/>
                          <a:latin typeface="標楷體" panose="03000509000000000000" pitchFamily="65" charset="-120"/>
                          <a:ea typeface="標楷體" panose="03000509000000000000" pitchFamily="65" charset="-120"/>
                        </a:rPr>
                        <a:t>Lindaogebia </a:t>
                      </a:r>
                      <a:r>
                        <a:rPr lang="zh-TW" sz="1050" kern="0">
                          <a:effectLst/>
                          <a:latin typeface="標楷體" panose="03000509000000000000" pitchFamily="65" charset="-120"/>
                          <a:ea typeface="標楷體" panose="03000509000000000000" pitchFamily="65" charset="-120"/>
                        </a:rPr>
                        <a:t>你家隔壁</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0.27153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572827033"/>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7</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御品元冰火湯圓</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0.25955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81659863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8</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阿宗芋冰城</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0.2113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765069284"/>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9</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有春冰菓室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0.28495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301897325"/>
                  </a:ext>
                </a:extLst>
              </a:tr>
              <a:tr h="218854">
                <a:tc>
                  <a:txBody>
                    <a:bodyPr/>
                    <a:lstStyle/>
                    <a:p>
                      <a:pPr algn="ctr">
                        <a:lnSpc>
                          <a:spcPct val="150000"/>
                        </a:lnSpc>
                        <a:spcAft>
                          <a:spcPts val="0"/>
                        </a:spcAft>
                      </a:pPr>
                      <a:r>
                        <a:rPr lang="zh-TW" sz="1050" kern="0" dirty="0">
                          <a:effectLst/>
                          <a:latin typeface="標楷體" panose="03000509000000000000" pitchFamily="65" charset="-120"/>
                          <a:ea typeface="標楷體" panose="03000509000000000000" pitchFamily="65" charset="-120"/>
                        </a:rPr>
                        <a:t>第</a:t>
                      </a:r>
                      <a:r>
                        <a:rPr lang="en-US" sz="1050" kern="0" dirty="0">
                          <a:effectLst/>
                          <a:latin typeface="標楷體" panose="03000509000000000000" pitchFamily="65" charset="-120"/>
                          <a:ea typeface="標楷體" panose="03000509000000000000" pitchFamily="65" charset="-120"/>
                        </a:rPr>
                        <a:t>10</a:t>
                      </a:r>
                      <a:r>
                        <a:rPr lang="zh-TW" sz="1050" kern="0" dirty="0">
                          <a:effectLst/>
                          <a:latin typeface="標楷體" panose="03000509000000000000" pitchFamily="65" charset="-120"/>
                          <a:ea typeface="標楷體" panose="03000509000000000000" pitchFamily="65" charset="-120"/>
                        </a:rPr>
                        <a:t>名</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桑原商店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0.14217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532809523"/>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阿爸の芋圓</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0.38321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919580177"/>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好想吃冰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0.17878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66517840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大方冰品</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0.22469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137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25869853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dirty="0">
                          <a:effectLst/>
                          <a:latin typeface="標楷體" panose="03000509000000000000" pitchFamily="65" charset="-120"/>
                          <a:ea typeface="標楷體" panose="03000509000000000000" pitchFamily="65" charset="-120"/>
                        </a:rPr>
                        <a:t>冰島雪花妹</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dirty="0">
                          <a:effectLst/>
                          <a:latin typeface="標楷體" panose="03000509000000000000" pitchFamily="65" charset="-120"/>
                          <a:ea typeface="標楷體" panose="03000509000000000000" pitchFamily="65" charset="-120"/>
                        </a:rPr>
                        <a:t>0.11007</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81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381878292"/>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建中黑砂糖刨冰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0.16485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139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31577330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建華冰店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0.25015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7364345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雪王冰淇淋</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0.22982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447290009"/>
                  </a:ext>
                </a:extLst>
              </a:tr>
              <a:tr h="466761">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涼心冰店</a:t>
                      </a:r>
                      <a:r>
                        <a:rPr lang="en-US" sz="1050" kern="0">
                          <a:effectLst/>
                          <a:latin typeface="標楷體" panose="03000509000000000000" pitchFamily="65" charset="-120"/>
                          <a:ea typeface="標楷體" panose="03000509000000000000" pitchFamily="65" charset="-120"/>
                        </a:rPr>
                        <a:t>(</a:t>
                      </a:r>
                      <a:r>
                        <a:rPr lang="zh-TW" sz="1050" kern="0">
                          <a:effectLst/>
                          <a:latin typeface="標楷體" panose="03000509000000000000" pitchFamily="65" charset="-120"/>
                          <a:ea typeface="標楷體" panose="03000509000000000000" pitchFamily="65" charset="-120"/>
                        </a:rPr>
                        <a:t>黑店冰店</a:t>
                      </a: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0.1973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869563135"/>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溝壩清涼冰店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0.2585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121155573"/>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慢食堂</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0.22078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741641294"/>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新建利冰店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0.22515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272617157"/>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剛好冰果室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0.20883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64192829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西門町芒菓冰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0.11508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511704344"/>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船來雪淇淋</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0.08057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94357586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豐春冰菓店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0.15032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dirty="0">
                          <a:effectLst/>
                          <a:latin typeface="標楷體" panose="03000509000000000000" pitchFamily="65" charset="-120"/>
                          <a:ea typeface="標楷體" panose="03000509000000000000" pitchFamily="65" charset="-120"/>
                        </a:rPr>
                        <a:t>150</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769336800"/>
                  </a:ext>
                </a:extLst>
              </a:tr>
            </a:tbl>
          </a:graphicData>
        </a:graphic>
      </p:graphicFrame>
      <p:sp>
        <p:nvSpPr>
          <p:cNvPr id="12" name="矩形 11"/>
          <p:cNvSpPr/>
          <p:nvPr/>
        </p:nvSpPr>
        <p:spPr>
          <a:xfrm>
            <a:off x="7636836" y="6532963"/>
            <a:ext cx="3877985" cy="338554"/>
          </a:xfrm>
          <a:prstGeom prst="rect">
            <a:avLst/>
          </a:prstGeom>
        </p:spPr>
        <p:txBody>
          <a:bodyPr wrap="none">
            <a:spAutoFit/>
          </a:bodyPr>
          <a:lstStyle/>
          <a:p>
            <a:r>
              <a:rPr lang="zh-TW" altLang="en-US" sz="1600" dirty="0">
                <a:ea typeface="標楷體" panose="03000509000000000000" pitchFamily="65" charset="-120"/>
                <a:cs typeface="Times New Roman" panose="02020603050405020304" pitchFamily="18" charset="0"/>
              </a:rPr>
              <a:t>冰品類別加入其他知名店家後的驗證結果</a:t>
            </a:r>
            <a:endParaRPr lang="zh-TW" altLang="en-US" sz="1600" dirty="0"/>
          </a:p>
        </p:txBody>
      </p:sp>
      <p:sp>
        <p:nvSpPr>
          <p:cNvPr id="21" name="矩形 20"/>
          <p:cNvSpPr/>
          <p:nvPr/>
        </p:nvSpPr>
        <p:spPr>
          <a:xfrm>
            <a:off x="7505016" y="1459725"/>
            <a:ext cx="4118267" cy="28796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492945" y="2808231"/>
            <a:ext cx="4118267" cy="26694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7492945" y="2380285"/>
            <a:ext cx="4118267" cy="23285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643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35</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56199"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386"/>
          <p:cNvSpPr txBox="1"/>
          <p:nvPr/>
        </p:nvSpPr>
        <p:spPr>
          <a:xfrm>
            <a:off x="719550" y="1099740"/>
            <a:ext cx="1107988"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資料集</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5" name="矩形 14"/>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graphicFrame>
        <p:nvGraphicFramePr>
          <p:cNvPr id="17" name="表格 16"/>
          <p:cNvGraphicFramePr>
            <a:graphicFrameLocks noGrp="1"/>
          </p:cNvGraphicFramePr>
          <p:nvPr>
            <p:extLst>
              <p:ext uri="{D42A27DB-BD31-4B8C-83A1-F6EECF244321}">
                <p14:modId xmlns:p14="http://schemas.microsoft.com/office/powerpoint/2010/main" val="2564319056"/>
              </p:ext>
            </p:extLst>
          </p:nvPr>
        </p:nvGraphicFramePr>
        <p:xfrm>
          <a:off x="4878717" y="1008296"/>
          <a:ext cx="7075541" cy="1775280"/>
        </p:xfrm>
        <a:graphic>
          <a:graphicData uri="http://schemas.openxmlformats.org/drawingml/2006/table">
            <a:tbl>
              <a:tblPr>
                <a:tableStyleId>{5940675A-B579-460E-94D1-54222C63F5DA}</a:tableStyleId>
              </a:tblPr>
              <a:tblGrid>
                <a:gridCol w="360000">
                  <a:extLst>
                    <a:ext uri="{9D8B030D-6E8A-4147-A177-3AD203B41FA5}">
                      <a16:colId xmlns:a16="http://schemas.microsoft.com/office/drawing/2014/main" val="1415848950"/>
                    </a:ext>
                  </a:extLst>
                </a:gridCol>
                <a:gridCol w="707363">
                  <a:extLst>
                    <a:ext uri="{9D8B030D-6E8A-4147-A177-3AD203B41FA5}">
                      <a16:colId xmlns:a16="http://schemas.microsoft.com/office/drawing/2014/main" val="599351812"/>
                    </a:ext>
                  </a:extLst>
                </a:gridCol>
                <a:gridCol w="707363">
                  <a:extLst>
                    <a:ext uri="{9D8B030D-6E8A-4147-A177-3AD203B41FA5}">
                      <a16:colId xmlns:a16="http://schemas.microsoft.com/office/drawing/2014/main" val="1605993898"/>
                    </a:ext>
                  </a:extLst>
                </a:gridCol>
                <a:gridCol w="707363">
                  <a:extLst>
                    <a:ext uri="{9D8B030D-6E8A-4147-A177-3AD203B41FA5}">
                      <a16:colId xmlns:a16="http://schemas.microsoft.com/office/drawing/2014/main" val="3817996979"/>
                    </a:ext>
                  </a:extLst>
                </a:gridCol>
                <a:gridCol w="707363">
                  <a:extLst>
                    <a:ext uri="{9D8B030D-6E8A-4147-A177-3AD203B41FA5}">
                      <a16:colId xmlns:a16="http://schemas.microsoft.com/office/drawing/2014/main" val="3225082957"/>
                    </a:ext>
                  </a:extLst>
                </a:gridCol>
                <a:gridCol w="707363">
                  <a:extLst>
                    <a:ext uri="{9D8B030D-6E8A-4147-A177-3AD203B41FA5}">
                      <a16:colId xmlns:a16="http://schemas.microsoft.com/office/drawing/2014/main" val="3815560006"/>
                    </a:ext>
                  </a:extLst>
                </a:gridCol>
                <a:gridCol w="707363">
                  <a:extLst>
                    <a:ext uri="{9D8B030D-6E8A-4147-A177-3AD203B41FA5}">
                      <a16:colId xmlns:a16="http://schemas.microsoft.com/office/drawing/2014/main" val="3314352831"/>
                    </a:ext>
                  </a:extLst>
                </a:gridCol>
                <a:gridCol w="707363">
                  <a:extLst>
                    <a:ext uri="{9D8B030D-6E8A-4147-A177-3AD203B41FA5}">
                      <a16:colId xmlns:a16="http://schemas.microsoft.com/office/drawing/2014/main" val="738826205"/>
                    </a:ext>
                  </a:extLst>
                </a:gridCol>
                <a:gridCol w="612000">
                  <a:extLst>
                    <a:ext uri="{9D8B030D-6E8A-4147-A177-3AD203B41FA5}">
                      <a16:colId xmlns:a16="http://schemas.microsoft.com/office/drawing/2014/main" val="911201542"/>
                    </a:ext>
                  </a:extLst>
                </a:gridCol>
                <a:gridCol w="648000">
                  <a:extLst>
                    <a:ext uri="{9D8B030D-6E8A-4147-A177-3AD203B41FA5}">
                      <a16:colId xmlns:a16="http://schemas.microsoft.com/office/drawing/2014/main" val="4026506941"/>
                    </a:ext>
                  </a:extLst>
                </a:gridCol>
                <a:gridCol w="504000">
                  <a:extLst>
                    <a:ext uri="{9D8B030D-6E8A-4147-A177-3AD203B41FA5}">
                      <a16:colId xmlns:a16="http://schemas.microsoft.com/office/drawing/2014/main" val="596412734"/>
                    </a:ext>
                  </a:extLst>
                </a:gridCol>
              </a:tblGrid>
              <a:tr h="602795">
                <a:tc>
                  <a:txBody>
                    <a:bodyPr/>
                    <a:lstStyle/>
                    <a:p>
                      <a:pPr algn="dist"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word_cnt_max</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word_cnt_mean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word_cnt_median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a:effectLst/>
                        </a:rPr>
                        <a:t>hashtag</a:t>
                      </a:r>
                      <a:r>
                        <a:rPr lang="en-US" sz="1200" u="none" strike="noStrike" dirty="0" smtClean="0">
                          <a:effectLst/>
                        </a:rPr>
                        <a:t>_</a:t>
                      </a:r>
                    </a:p>
                    <a:p>
                      <a:pPr algn="ctr" fontAlgn="ctr"/>
                      <a:r>
                        <a:rPr lang="en-US" sz="1200" u="none" strike="noStrike" dirty="0" smtClean="0">
                          <a:effectLst/>
                        </a:rPr>
                        <a:t>count_</a:t>
                      </a:r>
                    </a:p>
                    <a:p>
                      <a:pPr algn="ctr" fontAlgn="ctr"/>
                      <a:r>
                        <a:rPr lang="en-US" sz="1200" u="none" strike="noStrike" dirty="0" smtClean="0">
                          <a:effectLst/>
                        </a:rPr>
                        <a:t>mean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fans_count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check_list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like_list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time_list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a:effectLst/>
                        </a:rPr>
                        <a:t>Label</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430196584"/>
                  </a:ext>
                </a:extLst>
              </a:tr>
              <a:tr h="234497">
                <a:tc>
                  <a:txBody>
                    <a:bodyPr/>
                    <a:lstStyle/>
                    <a:p>
                      <a:pPr algn="dist" fontAlgn="ctr"/>
                      <a:r>
                        <a:rPr lang="en-US" altLang="zh-TW" sz="1200" u="none" strike="noStrike" dirty="0">
                          <a:effectLst/>
                        </a:rPr>
                        <a:t>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364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2.888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942168089"/>
                  </a:ext>
                </a:extLst>
              </a:tr>
              <a:tr h="234497">
                <a:tc>
                  <a:txBody>
                    <a:bodyPr/>
                    <a:lstStyle/>
                    <a:p>
                      <a:pPr algn="dist"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9.79333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3.466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827012175"/>
                  </a:ext>
                </a:extLst>
              </a:tr>
              <a:tr h="234497">
                <a:tc>
                  <a:txBody>
                    <a:bodyPr/>
                    <a:lstStyle/>
                    <a:p>
                      <a:pPr algn="dist" fontAlgn="ctr"/>
                      <a:r>
                        <a:rPr lang="en-US" altLang="zh-TW" sz="1200" u="none" strike="noStrike" dirty="0">
                          <a:effectLst/>
                        </a:rPr>
                        <a:t>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349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2.644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527891789"/>
                  </a:ext>
                </a:extLst>
              </a:tr>
              <a:tr h="234497">
                <a:tc>
                  <a:txBody>
                    <a:bodyPr/>
                    <a:lstStyle/>
                    <a:p>
                      <a:pPr algn="dist" fontAlgn="ctr"/>
                      <a:r>
                        <a:rPr lang="en-US" altLang="zh-TW" sz="1200" u="none" strike="noStrike" dirty="0">
                          <a:effectLst/>
                        </a:rPr>
                        <a:t>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9.79333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247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2.466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692664720"/>
                  </a:ext>
                </a:extLst>
              </a:tr>
              <a:tr h="234497">
                <a:tc>
                  <a:txBody>
                    <a:bodyPr/>
                    <a:lstStyle/>
                    <a:p>
                      <a:pPr algn="dist"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136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0.366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912786212"/>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4051569301"/>
              </p:ext>
            </p:extLst>
          </p:nvPr>
        </p:nvGraphicFramePr>
        <p:xfrm>
          <a:off x="4878717" y="3068481"/>
          <a:ext cx="6794001" cy="3482619"/>
        </p:xfrm>
        <a:graphic>
          <a:graphicData uri="http://schemas.openxmlformats.org/drawingml/2006/table">
            <a:tbl>
              <a:tblPr firstRow="1" firstCol="1" bandRow="1">
                <a:tableStyleId>{5C22544A-7EE6-4342-B048-85BDC9FD1C3A}</a:tableStyleId>
              </a:tblPr>
              <a:tblGrid>
                <a:gridCol w="2391238">
                  <a:extLst>
                    <a:ext uri="{9D8B030D-6E8A-4147-A177-3AD203B41FA5}">
                      <a16:colId xmlns:a16="http://schemas.microsoft.com/office/drawing/2014/main" val="2893324303"/>
                    </a:ext>
                  </a:extLst>
                </a:gridCol>
                <a:gridCol w="4402763">
                  <a:extLst>
                    <a:ext uri="{9D8B030D-6E8A-4147-A177-3AD203B41FA5}">
                      <a16:colId xmlns:a16="http://schemas.microsoft.com/office/drawing/2014/main" val="2927166523"/>
                    </a:ext>
                  </a:extLst>
                </a:gridCol>
              </a:tblGrid>
              <a:tr h="277508">
                <a:tc>
                  <a:txBody>
                    <a:bodyPr/>
                    <a:lstStyle/>
                    <a:p>
                      <a:pPr>
                        <a:lnSpc>
                          <a:spcPct val="150000"/>
                        </a:lnSpc>
                        <a:spcAft>
                          <a:spcPts val="0"/>
                        </a:spcAft>
                      </a:pPr>
                      <a:r>
                        <a:rPr lang="zh-TW" sz="1250" kern="100">
                          <a:effectLst/>
                          <a:latin typeface="標楷體" panose="03000509000000000000" pitchFamily="65" charset="-120"/>
                          <a:ea typeface="標楷體" panose="03000509000000000000" pitchFamily="65" charset="-120"/>
                        </a:rPr>
                        <a:t>特徵</a:t>
                      </a:r>
                      <a:endParaRPr lang="zh-TW" sz="12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tc>
                <a:tc>
                  <a:txBody>
                    <a:bodyPr/>
                    <a:lstStyle/>
                    <a:p>
                      <a:pPr>
                        <a:lnSpc>
                          <a:spcPct val="150000"/>
                        </a:lnSpc>
                        <a:spcAft>
                          <a:spcPts val="0"/>
                        </a:spcAft>
                      </a:pPr>
                      <a:r>
                        <a:rPr lang="zh-TW" sz="1250" kern="100">
                          <a:effectLst/>
                          <a:latin typeface="標楷體" panose="03000509000000000000" pitchFamily="65" charset="-120"/>
                          <a:ea typeface="標楷體" panose="03000509000000000000" pitchFamily="65" charset="-120"/>
                        </a:rPr>
                        <a:t>生成方式</a:t>
                      </a:r>
                      <a:endParaRPr lang="zh-TW" sz="12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tc>
                <a:extLst>
                  <a:ext uri="{0D108BD9-81ED-4DB2-BD59-A6C34878D82A}">
                    <a16:rowId xmlns:a16="http://schemas.microsoft.com/office/drawing/2014/main" val="2637413237"/>
                  </a:ext>
                </a:extLst>
              </a:tr>
              <a:tr h="449676">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情緒詞數量</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senti_word_count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altLang="zh-TW" sz="1250" kern="100" dirty="0" smtClean="0">
                          <a:effectLst/>
                          <a:latin typeface="標楷體" panose="03000509000000000000" pitchFamily="65" charset="-120"/>
                          <a:ea typeface="標楷體" panose="03000509000000000000" pitchFamily="65" charset="-120"/>
                        </a:rPr>
                        <a:t>每一則評論</a:t>
                      </a:r>
                      <a:r>
                        <a:rPr lang="zh-TW" altLang="en-US" sz="1250" kern="100" dirty="0" smtClean="0">
                          <a:effectLst/>
                          <a:latin typeface="標楷體" panose="03000509000000000000" pitchFamily="65" charset="-120"/>
                          <a:ea typeface="標楷體" panose="03000509000000000000" pitchFamily="65" charset="-120"/>
                        </a:rPr>
                        <a:t>的</a:t>
                      </a:r>
                      <a:r>
                        <a:rPr lang="zh-TW" sz="1250" kern="100" dirty="0" smtClean="0">
                          <a:effectLst/>
                          <a:latin typeface="標楷體" panose="03000509000000000000" pitchFamily="65" charset="-120"/>
                          <a:ea typeface="標楷體" panose="03000509000000000000" pitchFamily="65" charset="-120"/>
                        </a:rPr>
                        <a:t>情緒</a:t>
                      </a:r>
                      <a:r>
                        <a:rPr lang="zh-TW" sz="1250" kern="100" dirty="0">
                          <a:effectLst/>
                          <a:latin typeface="標楷體" panose="03000509000000000000" pitchFamily="65" charset="-120"/>
                          <a:ea typeface="標楷體" panose="03000509000000000000" pitchFamily="65" charset="-120"/>
                        </a:rPr>
                        <a:t>詞總數</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4220813367"/>
                  </a:ext>
                </a:extLst>
              </a:tr>
              <a:tr h="597634">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情緒詞數量最大值</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senti_word_count_max</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於一間店家中，比較所有評論的情緒詞總數，計算出情緒詞總數的最大值，代表此店家的所有評論於此特徵的值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1296119994"/>
                  </a:ext>
                </a:extLst>
              </a:tr>
              <a:tr h="555015">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平均主題標籤數</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hashtag_count_mean</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於一間店家中，計算所有評論平均獲得的主題標籤數量，代表此店家的所有評論於此特徵的值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3267173800"/>
                  </a:ext>
                </a:extLst>
              </a:tr>
              <a:tr h="555015">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打卡頻率</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check_list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於一間店家中，計算店家於指定時間區段內獲得的平均貼文數，代表此店家的所有評論於此特徵的值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3734681843"/>
                  </a:ext>
                </a:extLst>
              </a:tr>
              <a:tr h="277508">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粉絲數</a:t>
                      </a:r>
                      <a:r>
                        <a:rPr lang="en-US" sz="1250" kern="100" dirty="0">
                          <a:effectLst/>
                          <a:latin typeface="標楷體" panose="03000509000000000000" pitchFamily="65" charset="-120"/>
                          <a:ea typeface="標楷體" panose="03000509000000000000" pitchFamily="65" charset="-120"/>
                        </a:rPr>
                        <a:t> (</a:t>
                      </a:r>
                      <a:r>
                        <a:rPr lang="en-US" sz="1250" kern="100" dirty="0" err="1">
                          <a:effectLst/>
                          <a:latin typeface="標楷體" panose="03000509000000000000" pitchFamily="65" charset="-120"/>
                          <a:ea typeface="標楷體" panose="03000509000000000000" pitchFamily="65" charset="-120"/>
                        </a:rPr>
                        <a:t>fans_count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每一則評論的發文者之粉絲數</a:t>
                      </a:r>
                    </a:p>
                  </a:txBody>
                  <a:tcPr marL="51802" marR="51802" marT="0" marB="0" anchor="ctr"/>
                </a:tc>
                <a:extLst>
                  <a:ext uri="{0D108BD9-81ED-4DB2-BD59-A6C34878D82A}">
                    <a16:rowId xmlns:a16="http://schemas.microsoft.com/office/drawing/2014/main" val="1758309881"/>
                  </a:ext>
                </a:extLst>
              </a:tr>
              <a:tr h="277508">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按讚數</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like_list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每一則評論貼文</a:t>
                      </a:r>
                      <a:r>
                        <a:rPr lang="zh-TW" sz="1250" kern="100" dirty="0" smtClean="0">
                          <a:solidFill>
                            <a:schemeClr val="dk1"/>
                          </a:solidFill>
                          <a:effectLst/>
                          <a:latin typeface="標楷體" panose="03000509000000000000" pitchFamily="65" charset="-120"/>
                          <a:ea typeface="標楷體" panose="03000509000000000000" pitchFamily="65" charset="-120"/>
                          <a:cs typeface="+mn-cs"/>
                        </a:rPr>
                        <a:t>獲得</a:t>
                      </a:r>
                      <a:r>
                        <a:rPr lang="zh-TW" altLang="en-US" sz="1250" kern="100" dirty="0" smtClean="0">
                          <a:solidFill>
                            <a:schemeClr val="dk1"/>
                          </a:solidFill>
                          <a:effectLst/>
                          <a:latin typeface="標楷體" panose="03000509000000000000" pitchFamily="65" charset="-120"/>
                          <a:ea typeface="標楷體" panose="03000509000000000000" pitchFamily="65" charset="-120"/>
                          <a:cs typeface="+mn-cs"/>
                        </a:rPr>
                        <a:t>的按讚數</a:t>
                      </a:r>
                      <a:endParaRPr lang="zh-TW" sz="1250" kern="100" dirty="0">
                        <a:solidFill>
                          <a:schemeClr val="dk1"/>
                        </a:solidFill>
                        <a:effectLst/>
                        <a:latin typeface="標楷體" panose="03000509000000000000" pitchFamily="65" charset="-120"/>
                        <a:ea typeface="標楷體" panose="03000509000000000000" pitchFamily="65" charset="-120"/>
                        <a:cs typeface="+mn-cs"/>
                      </a:endParaRPr>
                    </a:p>
                  </a:txBody>
                  <a:tcPr marL="51802" marR="51802" marT="0" marB="0" anchor="ctr"/>
                </a:tc>
                <a:extLst>
                  <a:ext uri="{0D108BD9-81ED-4DB2-BD59-A6C34878D82A}">
                    <a16:rowId xmlns:a16="http://schemas.microsoft.com/office/drawing/2014/main" val="1341174308"/>
                  </a:ext>
                </a:extLst>
              </a:tr>
              <a:tr h="476271">
                <a:tc>
                  <a:txBody>
                    <a:bodyPr/>
                    <a:lstStyle/>
                    <a:p>
                      <a:pPr algn="l">
                        <a:lnSpc>
                          <a:spcPct val="100000"/>
                        </a:lnSpc>
                        <a:spcAft>
                          <a:spcPts val="0"/>
                        </a:spcAft>
                      </a:pPr>
                      <a:r>
                        <a:rPr lang="zh-TW" sz="1250" kern="100" dirty="0">
                          <a:effectLst/>
                          <a:latin typeface="標楷體" panose="03000509000000000000" pitchFamily="65" charset="-120"/>
                          <a:ea typeface="標楷體" panose="03000509000000000000" pitchFamily="65" charset="-120"/>
                        </a:rPr>
                        <a:t>距離</a:t>
                      </a:r>
                      <a:r>
                        <a:rPr lang="en-US" sz="1250" kern="100" dirty="0">
                          <a:effectLst/>
                          <a:latin typeface="標楷體" panose="03000509000000000000" pitchFamily="65" charset="-120"/>
                          <a:ea typeface="標楷體" panose="03000509000000000000" pitchFamily="65" charset="-120"/>
                        </a:rPr>
                        <a:t>menu</a:t>
                      </a:r>
                      <a:r>
                        <a:rPr lang="zh-TW" sz="1250" kern="100" dirty="0">
                          <a:effectLst/>
                          <a:latin typeface="標楷體" panose="03000509000000000000" pitchFamily="65" charset="-120"/>
                          <a:ea typeface="標楷體" panose="03000509000000000000" pitchFamily="65" charset="-120"/>
                        </a:rPr>
                        <a:t>排行發布的時間</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time_list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每一則評論時間距離</a:t>
                      </a:r>
                      <a:r>
                        <a:rPr lang="en-US" sz="1250" kern="100" dirty="0">
                          <a:solidFill>
                            <a:schemeClr val="dk1"/>
                          </a:solidFill>
                          <a:effectLst/>
                          <a:latin typeface="標楷體" panose="03000509000000000000" pitchFamily="65" charset="-120"/>
                          <a:ea typeface="標楷體" panose="03000509000000000000" pitchFamily="65" charset="-120"/>
                          <a:cs typeface="+mn-cs"/>
                        </a:rPr>
                        <a:t>menu</a:t>
                      </a:r>
                      <a:r>
                        <a:rPr lang="zh-TW" sz="1250" kern="100" dirty="0">
                          <a:solidFill>
                            <a:schemeClr val="dk1"/>
                          </a:solidFill>
                          <a:effectLst/>
                          <a:latin typeface="標楷體" panose="03000509000000000000" pitchFamily="65" charset="-120"/>
                          <a:ea typeface="標楷體" panose="03000509000000000000" pitchFamily="65" charset="-120"/>
                          <a:cs typeface="+mn-cs"/>
                        </a:rPr>
                        <a:t>美食誌發布排行榜之時間的天數差距</a:t>
                      </a:r>
                    </a:p>
                  </a:txBody>
                  <a:tcPr marL="51802" marR="51802" marT="0" marB="0" anchor="ctr"/>
                </a:tc>
                <a:extLst>
                  <a:ext uri="{0D108BD9-81ED-4DB2-BD59-A6C34878D82A}">
                    <a16:rowId xmlns:a16="http://schemas.microsoft.com/office/drawing/2014/main" val="1517024568"/>
                  </a:ext>
                </a:extLst>
              </a:tr>
            </a:tbl>
          </a:graphicData>
        </a:graphic>
      </p:graphicFrame>
      <p:sp>
        <p:nvSpPr>
          <p:cNvPr id="20" name="矩形 19"/>
          <p:cNvSpPr/>
          <p:nvPr/>
        </p:nvSpPr>
        <p:spPr>
          <a:xfrm>
            <a:off x="7785545" y="6528228"/>
            <a:ext cx="1261884" cy="307777"/>
          </a:xfrm>
          <a:prstGeom prst="rect">
            <a:avLst/>
          </a:prstGeom>
        </p:spPr>
        <p:txBody>
          <a:bodyPr wrap="none">
            <a:spAutoFit/>
          </a:bodyPr>
          <a:lstStyle/>
          <a:p>
            <a:r>
              <a:rPr lang="zh-TW" altLang="zh-TW" sz="1400" dirty="0" smtClean="0">
                <a:latin typeface="Times New Roman" panose="02020603050405020304" pitchFamily="18" charset="0"/>
                <a:ea typeface="標楷體" panose="03000509000000000000" pitchFamily="65" charset="-120"/>
                <a:cs typeface="Times New Roman" panose="02020603050405020304" pitchFamily="18" charset="0"/>
              </a:rPr>
              <a:t>特徵生成</a:t>
            </a:r>
            <a:r>
              <a:rPr lang="zh-TW" altLang="zh-TW" sz="1400" dirty="0">
                <a:latin typeface="Times New Roman" panose="02020603050405020304" pitchFamily="18" charset="0"/>
                <a:ea typeface="標楷體" panose="03000509000000000000" pitchFamily="65" charset="-120"/>
                <a:cs typeface="Times New Roman" panose="02020603050405020304" pitchFamily="18" charset="0"/>
              </a:rPr>
              <a:t>方式</a:t>
            </a:r>
            <a:endParaRPr lang="zh-TW" altLang="en-US" sz="1400" dirty="0"/>
          </a:p>
        </p:txBody>
      </p:sp>
      <p:sp>
        <p:nvSpPr>
          <p:cNvPr id="21" name="矩形 20"/>
          <p:cNvSpPr/>
          <p:nvPr/>
        </p:nvSpPr>
        <p:spPr>
          <a:xfrm>
            <a:off x="7403135" y="2741363"/>
            <a:ext cx="1980029" cy="307777"/>
          </a:xfrm>
          <a:prstGeom prst="rect">
            <a:avLst/>
          </a:prstGeom>
        </p:spPr>
        <p:txBody>
          <a:bodyPr wrap="none">
            <a:spAutoFit/>
          </a:bodyPr>
          <a:lstStyle/>
          <a:p>
            <a:r>
              <a:rPr lang="zh-TW" altLang="zh-TW" sz="1400" dirty="0">
                <a:latin typeface="Times New Roman" panose="02020603050405020304" pitchFamily="18" charset="0"/>
                <a:ea typeface="標楷體" panose="03000509000000000000" pitchFamily="65" charset="-120"/>
                <a:cs typeface="Times New Roman" panose="02020603050405020304" pitchFamily="18" charset="0"/>
              </a:rPr>
              <a:t>第一名店家的特徵範例</a:t>
            </a:r>
            <a:endParaRPr lang="zh-TW" altLang="en-US" sz="1400" dirty="0"/>
          </a:p>
        </p:txBody>
      </p:sp>
      <p:sp>
        <p:nvSpPr>
          <p:cNvPr id="24" name="TextBox 36"/>
          <p:cNvSpPr txBox="1">
            <a:spLocks noChangeArrowheads="1"/>
          </p:cNvSpPr>
          <p:nvPr/>
        </p:nvSpPr>
        <p:spPr bwMode="auto">
          <a:xfrm>
            <a:off x="620078" y="1822287"/>
            <a:ext cx="4211963"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一</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則評論作為單筆訓練資料，此評論所屬的店家排名</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作為標籤</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(label)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10408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依據</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此</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店家所有評論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的排名，選取</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眾</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數作為排名</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(random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forest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投票</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法</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Breiman</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L</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2001</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82815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8"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756199" y="1616233"/>
            <a:ext cx="44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sp>
        <p:nvSpPr>
          <p:cNvPr id="13" name="TextBox 36"/>
          <p:cNvSpPr txBox="1">
            <a:spLocks noChangeArrowheads="1"/>
          </p:cNvSpPr>
          <p:nvPr/>
        </p:nvSpPr>
        <p:spPr bwMode="auto">
          <a:xfrm>
            <a:off x="620078" y="1822287"/>
            <a:ext cx="421196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情緒詞數量平均值、中位數對預測準確度較有幫助</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1398457120"/>
              </p:ext>
            </p:extLst>
          </p:nvPr>
        </p:nvGraphicFramePr>
        <p:xfrm>
          <a:off x="4976680" y="2085859"/>
          <a:ext cx="3186014" cy="3949523"/>
        </p:xfrm>
        <a:graphic>
          <a:graphicData uri="http://schemas.openxmlformats.org/drawingml/2006/table">
            <a:tbl>
              <a:tblPr firstRow="1" firstCol="1" bandRow="1">
                <a:tableStyleId>{5C22544A-7EE6-4342-B048-85BDC9FD1C3A}</a:tableStyleId>
              </a:tblPr>
              <a:tblGrid>
                <a:gridCol w="2193554">
                  <a:extLst>
                    <a:ext uri="{9D8B030D-6E8A-4147-A177-3AD203B41FA5}">
                      <a16:colId xmlns:a16="http://schemas.microsoft.com/office/drawing/2014/main" val="2042290565"/>
                    </a:ext>
                  </a:extLst>
                </a:gridCol>
                <a:gridCol w="992460">
                  <a:extLst>
                    <a:ext uri="{9D8B030D-6E8A-4147-A177-3AD203B41FA5}">
                      <a16:colId xmlns:a16="http://schemas.microsoft.com/office/drawing/2014/main" val="1413022822"/>
                    </a:ext>
                  </a:extLst>
                </a:gridCol>
              </a:tblGrid>
              <a:tr h="390617">
                <a:tc>
                  <a:txBody>
                    <a:bodyPr/>
                    <a:lstStyle/>
                    <a:p>
                      <a:pPr>
                        <a:lnSpc>
                          <a:spcPct val="150000"/>
                        </a:lnSpc>
                        <a:spcAft>
                          <a:spcPts val="0"/>
                        </a:spcAft>
                      </a:pPr>
                      <a:r>
                        <a:rPr lang="zh-TW" sz="1400" kern="100">
                          <a:effectLst/>
                          <a:latin typeface="標楷體" panose="03000509000000000000" pitchFamily="65" charset="-120"/>
                          <a:ea typeface="標楷體" panose="03000509000000000000" pitchFamily="65" charset="-120"/>
                        </a:rPr>
                        <a:t>特徵值</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400" kern="100">
                          <a:effectLst/>
                          <a:latin typeface="標楷體" panose="03000509000000000000" pitchFamily="65" charset="-120"/>
                          <a:ea typeface="標楷體" panose="03000509000000000000" pitchFamily="65" charset="-120"/>
                        </a:rPr>
                        <a:t>相關係數</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946052988"/>
                  </a:ext>
                </a:extLst>
              </a:tr>
              <a:tr h="395434">
                <a:tc>
                  <a:txBody>
                    <a:bodyPr/>
                    <a:lstStyle/>
                    <a:p>
                      <a:pPr>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情緒詞數量中位數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0.206708</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679527787"/>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情緒詞數量平均值</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0.194224</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668063577"/>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情緒詞數量最大值</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0.119092</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19040513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平均主題標籤數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0.086899</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759181655"/>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0.045236</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19323712"/>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打卡頻率</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0.001197</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75991359"/>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粉絲數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0.001075</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70153499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距離</a:t>
                      </a:r>
                      <a:r>
                        <a:rPr lang="en-US" altLang="zh-TW" sz="1400" b="1" kern="100" dirty="0" smtClean="0">
                          <a:solidFill>
                            <a:schemeClr val="lt1"/>
                          </a:solidFill>
                          <a:effectLst/>
                          <a:latin typeface="標楷體" panose="03000509000000000000" pitchFamily="65" charset="-120"/>
                          <a:ea typeface="標楷體" panose="03000509000000000000" pitchFamily="65" charset="-120"/>
                          <a:cs typeface="+mn-cs"/>
                        </a:rPr>
                        <a:t>menu</a:t>
                      </a: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排行發布的時間</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0.001039</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43959865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按讚數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0.000068</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95732512"/>
                  </a:ext>
                </a:extLst>
              </a:tr>
            </a:tbl>
          </a:graphicData>
        </a:graphic>
      </p:graphicFrame>
      <p:sp>
        <p:nvSpPr>
          <p:cNvPr id="16" name="文本框 386"/>
          <p:cNvSpPr txBox="1"/>
          <p:nvPr/>
        </p:nvSpPr>
        <p:spPr>
          <a:xfrm>
            <a:off x="719550" y="1099740"/>
            <a:ext cx="4647418"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特徵值與排名</a:t>
            </a:r>
            <a:r>
              <a:rPr lang="en-US" altLang="zh-TW" sz="2400" dirty="0">
                <a:solidFill>
                  <a:srgbClr val="157E9F"/>
                </a:solidFill>
                <a:latin typeface="標楷體" panose="03000509000000000000" pitchFamily="65" charset="-120"/>
                <a:ea typeface="標楷體" panose="03000509000000000000" pitchFamily="65" charset="-120"/>
              </a:rPr>
              <a:t>(label)</a:t>
            </a:r>
            <a:r>
              <a:rPr lang="zh-TW" altLang="en-US" sz="2400" dirty="0">
                <a:solidFill>
                  <a:srgbClr val="157E9F"/>
                </a:solidFill>
                <a:latin typeface="標楷體" panose="03000509000000000000" pitchFamily="65" charset="-120"/>
                <a:ea typeface="標楷體" panose="03000509000000000000" pitchFamily="65" charset="-120"/>
              </a:rPr>
              <a:t>的相關係數</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7" name="矩形 16"/>
          <p:cNvSpPr/>
          <p:nvPr/>
        </p:nvSpPr>
        <p:spPr>
          <a:xfrm>
            <a:off x="4832042" y="2497237"/>
            <a:ext cx="3456936" cy="74648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1878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8"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756199" y="1616233"/>
            <a:ext cx="129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graphicFrame>
        <p:nvGraphicFramePr>
          <p:cNvPr id="12" name="表格 11"/>
          <p:cNvGraphicFramePr>
            <a:graphicFrameLocks noGrp="1"/>
          </p:cNvGraphicFramePr>
          <p:nvPr>
            <p:extLst>
              <p:ext uri="{D42A27DB-BD31-4B8C-83A1-F6EECF244321}">
                <p14:modId xmlns:p14="http://schemas.microsoft.com/office/powerpoint/2010/main" val="2228967655"/>
              </p:ext>
            </p:extLst>
          </p:nvPr>
        </p:nvGraphicFramePr>
        <p:xfrm>
          <a:off x="2135314" y="1820320"/>
          <a:ext cx="8742556" cy="3697156"/>
        </p:xfrm>
        <a:graphic>
          <a:graphicData uri="http://schemas.openxmlformats.org/drawingml/2006/table">
            <a:tbl>
              <a:tblPr firstRow="1" firstCol="1" bandRow="1">
                <a:tableStyleId>{5C22544A-7EE6-4342-B048-85BDC9FD1C3A}</a:tableStyleId>
              </a:tblPr>
              <a:tblGrid>
                <a:gridCol w="1637913">
                  <a:extLst>
                    <a:ext uri="{9D8B030D-6E8A-4147-A177-3AD203B41FA5}">
                      <a16:colId xmlns:a16="http://schemas.microsoft.com/office/drawing/2014/main" val="1792421606"/>
                    </a:ext>
                  </a:extLst>
                </a:gridCol>
                <a:gridCol w="3581288">
                  <a:extLst>
                    <a:ext uri="{9D8B030D-6E8A-4147-A177-3AD203B41FA5}">
                      <a16:colId xmlns:a16="http://schemas.microsoft.com/office/drawing/2014/main" val="3540839807"/>
                    </a:ext>
                  </a:extLst>
                </a:gridCol>
                <a:gridCol w="3523355">
                  <a:extLst>
                    <a:ext uri="{9D8B030D-6E8A-4147-A177-3AD203B41FA5}">
                      <a16:colId xmlns:a16="http://schemas.microsoft.com/office/drawing/2014/main" val="1174651830"/>
                    </a:ext>
                  </a:extLst>
                </a:gridCol>
              </a:tblGrid>
              <a:tr h="348680">
                <a:tc>
                  <a:txBody>
                    <a:bodyPr/>
                    <a:lstStyle/>
                    <a:p>
                      <a:pPr>
                        <a:lnSpc>
                          <a:spcPct val="1500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600" kern="100">
                          <a:effectLst/>
                        </a:rPr>
                        <a:t>冰品</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600" kern="100">
                          <a:effectLst/>
                        </a:rPr>
                        <a:t>韓式料理</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315627945"/>
                  </a:ext>
                </a:extLst>
              </a:tr>
              <a:tr h="348680">
                <a:tc>
                  <a:txBody>
                    <a:bodyPr/>
                    <a:lstStyle/>
                    <a:p>
                      <a:pPr>
                        <a:lnSpc>
                          <a:spcPct val="150000"/>
                        </a:lnSpc>
                        <a:spcAft>
                          <a:spcPts val="0"/>
                        </a:spcAft>
                      </a:pPr>
                      <a:r>
                        <a:rPr lang="en-US" sz="1600" kern="100">
                          <a:effectLst/>
                        </a:rPr>
                        <a:t>SVM</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27.1/[5, 8, 7, 8, 7, 3, 2, 2,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11.6/[7, 4, 1, 7, 4, 2, 4, 8, 8, 4]</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959512128"/>
                  </a:ext>
                </a:extLst>
              </a:tr>
              <a:tr h="348680">
                <a:tc>
                  <a:txBody>
                    <a:bodyPr/>
                    <a:lstStyle/>
                    <a:p>
                      <a:pPr>
                        <a:lnSpc>
                          <a:spcPct val="150000"/>
                        </a:lnSpc>
                        <a:spcAft>
                          <a:spcPts val="0"/>
                        </a:spcAft>
                      </a:pPr>
                      <a:r>
                        <a:rPr lang="en-US" sz="1600" kern="100">
                          <a:effectLst/>
                        </a:rPr>
                        <a:t>PCA + SVM</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28/[5, 8, 8, 8, 7, 3, 2, 2,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11.6/[7, 4, 1, 7, 4, 2, 4, 8, 8, 4]</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81584524"/>
                  </a:ext>
                </a:extLst>
              </a:tr>
              <a:tr h="348680">
                <a:tc>
                  <a:txBody>
                    <a:bodyPr/>
                    <a:lstStyle/>
                    <a:p>
                      <a:pPr>
                        <a:lnSpc>
                          <a:spcPct val="150000"/>
                        </a:lnSpc>
                        <a:spcAft>
                          <a:spcPts val="0"/>
                        </a:spcAft>
                      </a:pPr>
                      <a:r>
                        <a:rPr lang="en-US" sz="1600" kern="100">
                          <a:effectLst/>
                        </a:rPr>
                        <a:t>KNN</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22.5/[7, 9, 2, 10, 7, 3, 8, 3, 9,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9.1/[2, 10, 4, 7, 4, 9, 8, 8, 10, 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320581947"/>
                  </a:ext>
                </a:extLst>
              </a:tr>
              <a:tr h="348680">
                <a:tc>
                  <a:txBody>
                    <a:bodyPr/>
                    <a:lstStyle/>
                    <a:p>
                      <a:pPr>
                        <a:lnSpc>
                          <a:spcPct val="150000"/>
                        </a:lnSpc>
                        <a:spcAft>
                          <a:spcPts val="0"/>
                        </a:spcAft>
                      </a:pPr>
                      <a:r>
                        <a:rPr lang="en-US" sz="1600" kern="100">
                          <a:effectLst/>
                        </a:rPr>
                        <a:t>PCA + KNN</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26.1/[5, 9, 2, 10, 7, 2, 8, 3,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8.9/[2, 10, 4, 7, 4, 8, 9, 8, 10, 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203980195"/>
                  </a:ext>
                </a:extLst>
              </a:tr>
              <a:tr h="739012">
                <a:tc>
                  <a:txBody>
                    <a:bodyPr/>
                    <a:lstStyle/>
                    <a:p>
                      <a:pPr>
                        <a:lnSpc>
                          <a:spcPct val="150000"/>
                        </a:lnSpc>
                        <a:spcAft>
                          <a:spcPts val="0"/>
                        </a:spcAft>
                      </a:pPr>
                      <a:r>
                        <a:rPr lang="en-US" sz="1600" kern="100">
                          <a:effectLst/>
                        </a:rPr>
                        <a:t>Random Forest</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26.8/[8, 9, 5, 10, 7, 3, 5, 1, 9,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3.3/[2, 1, 1, 4, 4, 5, 4, 8, 5, 10]</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821116746"/>
                  </a:ext>
                </a:extLst>
              </a:tr>
              <a:tr h="1129344">
                <a:tc>
                  <a:txBody>
                    <a:bodyPr/>
                    <a:lstStyle/>
                    <a:p>
                      <a:pPr>
                        <a:lnSpc>
                          <a:spcPct val="150000"/>
                        </a:lnSpc>
                        <a:spcAft>
                          <a:spcPts val="0"/>
                        </a:spcAft>
                      </a:pPr>
                      <a:r>
                        <a:rPr lang="en-US" sz="1600" kern="100">
                          <a:effectLst/>
                        </a:rPr>
                        <a:t>PCA +</a:t>
                      </a:r>
                      <a:endParaRPr lang="zh-TW" sz="1600" kern="100">
                        <a:effectLst/>
                      </a:endParaRPr>
                    </a:p>
                    <a:p>
                      <a:pPr>
                        <a:lnSpc>
                          <a:spcPct val="150000"/>
                        </a:lnSpc>
                        <a:spcAft>
                          <a:spcPts val="0"/>
                        </a:spcAft>
                      </a:pPr>
                      <a:r>
                        <a:rPr lang="en-US" sz="1600" kern="100">
                          <a:effectLst/>
                        </a:rPr>
                        <a:t>Random Forest</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19.8/[5, 9, 1, 3, 7, 3, 8, 1, 10, 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11.7/[4, 8, 1, 7, 8, 3, 9, 8, 8, 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537781434"/>
                  </a:ext>
                </a:extLst>
              </a:tr>
            </a:tbl>
          </a:graphicData>
        </a:graphic>
      </p:graphicFrame>
      <p:sp>
        <p:nvSpPr>
          <p:cNvPr id="13" name="矩形 12"/>
          <p:cNvSpPr/>
          <p:nvPr/>
        </p:nvSpPr>
        <p:spPr>
          <a:xfrm>
            <a:off x="4245663" y="5558343"/>
            <a:ext cx="5410455"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不同模型下的</a:t>
            </a:r>
            <a:r>
              <a:rPr lang="en-US" altLang="zh-TW" dirty="0">
                <a:latin typeface="Times New Roman" panose="02020603050405020304" pitchFamily="18" charset="0"/>
                <a:ea typeface="標楷體" panose="03000509000000000000" pitchFamily="65" charset="-120"/>
              </a:rPr>
              <a:t>MSE/</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排名</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標準</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[1,2,3,4,5,6,7,8,9,10])</a:t>
            </a:r>
            <a:endParaRPr lang="zh-TW" altLang="en-US" sz="1200" dirty="0"/>
          </a:p>
        </p:txBody>
      </p:sp>
      <p:sp>
        <p:nvSpPr>
          <p:cNvPr id="15" name="文本框 386"/>
          <p:cNvSpPr txBox="1"/>
          <p:nvPr/>
        </p:nvSpPr>
        <p:spPr>
          <a:xfrm>
            <a:off x="719550" y="1099740"/>
            <a:ext cx="141576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排名</a:t>
            </a:r>
            <a:r>
              <a:rPr lang="zh-TW" altLang="en-US" sz="2400" dirty="0">
                <a:solidFill>
                  <a:srgbClr val="157E9F"/>
                </a:solidFill>
                <a:latin typeface="標楷體" panose="03000509000000000000" pitchFamily="65" charset="-120"/>
                <a:ea typeface="標楷體" panose="03000509000000000000" pitchFamily="65" charset="-120"/>
              </a:rPr>
              <a:t>預測</a:t>
            </a:r>
            <a:endParaRPr lang="zh-CN"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00960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38</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8" name="直接连接符 68"/>
          <p:cNvCxnSpPr/>
          <p:nvPr/>
        </p:nvCxnSpPr>
        <p:spPr>
          <a:xfrm flipH="1">
            <a:off x="756199" y="1616233"/>
            <a:ext cx="399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sp>
        <p:nvSpPr>
          <p:cNvPr id="11" name="矩形 10"/>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graphicFrame>
        <p:nvGraphicFramePr>
          <p:cNvPr id="12" name="表格 11"/>
          <p:cNvGraphicFramePr>
            <a:graphicFrameLocks noGrp="1"/>
          </p:cNvGraphicFramePr>
          <p:nvPr>
            <p:extLst>
              <p:ext uri="{D42A27DB-BD31-4B8C-83A1-F6EECF244321}">
                <p14:modId xmlns:p14="http://schemas.microsoft.com/office/powerpoint/2010/main" val="934478971"/>
              </p:ext>
            </p:extLst>
          </p:nvPr>
        </p:nvGraphicFramePr>
        <p:xfrm>
          <a:off x="6311589" y="1382748"/>
          <a:ext cx="4728119" cy="4456597"/>
        </p:xfrm>
        <a:graphic>
          <a:graphicData uri="http://schemas.openxmlformats.org/drawingml/2006/table">
            <a:tbl>
              <a:tblPr firstRow="1" firstCol="1" bandRow="1">
                <a:tableStyleId>{5C22544A-7EE6-4342-B048-85BDC9FD1C3A}</a:tableStyleId>
              </a:tblPr>
              <a:tblGrid>
                <a:gridCol w="1162122">
                  <a:extLst>
                    <a:ext uri="{9D8B030D-6E8A-4147-A177-3AD203B41FA5}">
                      <a16:colId xmlns:a16="http://schemas.microsoft.com/office/drawing/2014/main" val="3974489144"/>
                    </a:ext>
                  </a:extLst>
                </a:gridCol>
                <a:gridCol w="2113344">
                  <a:extLst>
                    <a:ext uri="{9D8B030D-6E8A-4147-A177-3AD203B41FA5}">
                      <a16:colId xmlns:a16="http://schemas.microsoft.com/office/drawing/2014/main" val="1363097536"/>
                    </a:ext>
                  </a:extLst>
                </a:gridCol>
                <a:gridCol w="622566">
                  <a:extLst>
                    <a:ext uri="{9D8B030D-6E8A-4147-A177-3AD203B41FA5}">
                      <a16:colId xmlns:a16="http://schemas.microsoft.com/office/drawing/2014/main" val="3140212590"/>
                    </a:ext>
                  </a:extLst>
                </a:gridCol>
                <a:gridCol w="830087">
                  <a:extLst>
                    <a:ext uri="{9D8B030D-6E8A-4147-A177-3AD203B41FA5}">
                      <a16:colId xmlns:a16="http://schemas.microsoft.com/office/drawing/2014/main" val="1914600014"/>
                    </a:ext>
                  </a:extLst>
                </a:gridCol>
              </a:tblGrid>
              <a:tr h="243123">
                <a:tc>
                  <a:txBody>
                    <a:bodyPr/>
                    <a:lstStyle/>
                    <a:p>
                      <a:pPr algn="ctr">
                        <a:lnSpc>
                          <a:spcPct val="150000"/>
                        </a:lnSpc>
                        <a:spcAft>
                          <a:spcPts val="0"/>
                        </a:spcAft>
                      </a:pPr>
                      <a:r>
                        <a:rPr lang="en-US" sz="1100" kern="0" dirty="0">
                          <a:solidFill>
                            <a:schemeClr val="bg1"/>
                          </a:solidFill>
                          <a:effectLst/>
                          <a:latin typeface="標楷體" panose="03000509000000000000" pitchFamily="65" charset="-120"/>
                          <a:ea typeface="標楷體" panose="03000509000000000000" pitchFamily="65" charset="-120"/>
                          <a:cs typeface="新細明體" panose="02020500000000000000" pitchFamily="18" charset="-120"/>
                        </a:rPr>
                        <a:t>Menu</a:t>
                      </a: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美食誌排名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餐廳名稱</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排名分數</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173468517"/>
                  </a:ext>
                </a:extLst>
              </a:tr>
              <a:tr h="263448">
                <a:tc>
                  <a:txBody>
                    <a:bodyPr/>
                    <a:lstStyle/>
                    <a:p>
                      <a:pPr algn="ctr">
                        <a:lnSpc>
                          <a:spcPct val="150000"/>
                        </a:lnSpc>
                        <a:spcAft>
                          <a:spcPts val="0"/>
                        </a:spcAft>
                      </a:pPr>
                      <a:r>
                        <a:rPr lang="en-US" sz="1100" b="1"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一桶</a:t>
                      </a:r>
                      <a:r>
                        <a:rPr lang="en-US"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 tone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韓式新食</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3.445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24631071"/>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台中高麗屋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3.189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274488011"/>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花小豬</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5.861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292064875"/>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菜豚屋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030782393"/>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好好吃肉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897754819"/>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韓太閣</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815330606"/>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韓鄉韓國料理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2.223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400723048"/>
                  </a:ext>
                </a:extLst>
              </a:tr>
              <a:tr h="364657">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囍韓燒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3.947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640372656"/>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FASHION PIG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韓式熟成五花肉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4.244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8518611"/>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GangNam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首爾韓鍋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075947970"/>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肉鮮生</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9.095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05919846"/>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Meat Love</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橡木炭火韓國烤肉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015509223"/>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小飯館兒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806080789"/>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韓川館</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2.663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05838500"/>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順風韓國料理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2.223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315166052"/>
                  </a:ext>
                </a:extLst>
              </a:tr>
            </a:tbl>
          </a:graphicData>
        </a:graphic>
      </p:graphicFrame>
      <p:sp>
        <p:nvSpPr>
          <p:cNvPr id="14" name="矩形 13"/>
          <p:cNvSpPr/>
          <p:nvPr/>
        </p:nvSpPr>
        <p:spPr>
          <a:xfrm>
            <a:off x="6736655" y="5839345"/>
            <a:ext cx="3877985" cy="369332"/>
          </a:xfrm>
          <a:prstGeom prst="rect">
            <a:avLst/>
          </a:prstGeom>
        </p:spPr>
        <p:txBody>
          <a:bodyPr wrap="non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冰品類別</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以均值決定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間店家的排名</a:t>
            </a:r>
          </a:p>
        </p:txBody>
      </p:sp>
      <p:grpSp>
        <p:nvGrpSpPr>
          <p:cNvPr id="15" name="Group 398"/>
          <p:cNvGrpSpPr/>
          <p:nvPr/>
        </p:nvGrpSpPr>
        <p:grpSpPr>
          <a:xfrm>
            <a:off x="620078" y="1840008"/>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1136487" y="1827207"/>
            <a:ext cx="1877437" cy="430887"/>
          </a:xfrm>
          <a:prstGeom prst="rect">
            <a:avLst/>
          </a:prstGeom>
        </p:spPr>
        <p:txBody>
          <a:bodyPr wrap="none">
            <a:spAutoFit/>
          </a:bodyPr>
          <a:lstStyle/>
          <a:p>
            <a:r>
              <a:rPr lang="zh-TW" altLang="en-US" sz="2200" dirty="0" smtClean="0">
                <a:latin typeface="Times New Roman" panose="02020603050405020304" pitchFamily="18" charset="0"/>
                <a:ea typeface="標楷體" panose="03000509000000000000" pitchFamily="65" charset="-120"/>
              </a:rPr>
              <a:t>排名計算方</a:t>
            </a:r>
            <a:r>
              <a:rPr lang="zh-TW" altLang="en-US" sz="2200" dirty="0">
                <a:latin typeface="Times New Roman" panose="02020603050405020304" pitchFamily="18" charset="0"/>
                <a:ea typeface="標楷體" panose="03000509000000000000" pitchFamily="65" charset="-120"/>
              </a:rPr>
              <a:t>式</a:t>
            </a:r>
          </a:p>
        </p:txBody>
      </p:sp>
      <p:sp>
        <p:nvSpPr>
          <p:cNvPr id="19" name="TextBox 36"/>
          <p:cNvSpPr txBox="1">
            <a:spLocks noChangeArrowheads="1"/>
          </p:cNvSpPr>
          <p:nvPr/>
        </p:nvSpPr>
        <p:spPr bwMode="auto">
          <a:xfrm>
            <a:off x="740162" y="2240791"/>
            <a:ext cx="4547523" cy="110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依據此店家所有評論的排名</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，計算均值作為店家總評分</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r>
            <a:b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(random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forest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回歸問題</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Breiman</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L.(2001)))</a:t>
            </a:r>
          </a:p>
        </p:txBody>
      </p:sp>
      <p:graphicFrame>
        <p:nvGraphicFramePr>
          <p:cNvPr id="21" name="表格 20"/>
          <p:cNvGraphicFramePr>
            <a:graphicFrameLocks noGrp="1"/>
          </p:cNvGraphicFramePr>
          <p:nvPr>
            <p:extLst>
              <p:ext uri="{D42A27DB-BD31-4B8C-83A1-F6EECF244321}">
                <p14:modId xmlns:p14="http://schemas.microsoft.com/office/powerpoint/2010/main" val="2628611139"/>
              </p:ext>
            </p:extLst>
          </p:nvPr>
        </p:nvGraphicFramePr>
        <p:xfrm>
          <a:off x="848190" y="3508272"/>
          <a:ext cx="4682814" cy="3214648"/>
        </p:xfrm>
        <a:graphic>
          <a:graphicData uri="http://schemas.openxmlformats.org/drawingml/2006/table">
            <a:tbl>
              <a:tblPr firstRow="1" firstCol="1" bandRow="1">
                <a:tableStyleId>{5C22544A-7EE6-4342-B048-85BDC9FD1C3A}</a:tableStyleId>
              </a:tblPr>
              <a:tblGrid>
                <a:gridCol w="1150986">
                  <a:extLst>
                    <a:ext uri="{9D8B030D-6E8A-4147-A177-3AD203B41FA5}">
                      <a16:colId xmlns:a16="http://schemas.microsoft.com/office/drawing/2014/main" val="453164797"/>
                    </a:ext>
                  </a:extLst>
                </a:gridCol>
                <a:gridCol w="2093094">
                  <a:extLst>
                    <a:ext uri="{9D8B030D-6E8A-4147-A177-3AD203B41FA5}">
                      <a16:colId xmlns:a16="http://schemas.microsoft.com/office/drawing/2014/main" val="3216780083"/>
                    </a:ext>
                  </a:extLst>
                </a:gridCol>
                <a:gridCol w="616600">
                  <a:extLst>
                    <a:ext uri="{9D8B030D-6E8A-4147-A177-3AD203B41FA5}">
                      <a16:colId xmlns:a16="http://schemas.microsoft.com/office/drawing/2014/main" val="2952576225"/>
                    </a:ext>
                  </a:extLst>
                </a:gridCol>
                <a:gridCol w="822134">
                  <a:extLst>
                    <a:ext uri="{9D8B030D-6E8A-4147-A177-3AD203B41FA5}">
                      <a16:colId xmlns:a16="http://schemas.microsoft.com/office/drawing/2014/main" val="3659350740"/>
                    </a:ext>
                  </a:extLst>
                </a:gridCol>
              </a:tblGrid>
              <a:tr h="271830">
                <a:tc>
                  <a:txBody>
                    <a:bodyPr/>
                    <a:lstStyle/>
                    <a:p>
                      <a:pPr algn="ctr">
                        <a:lnSpc>
                          <a:spcPct val="150000"/>
                        </a:lnSpc>
                        <a:spcAft>
                          <a:spcPts val="0"/>
                        </a:spcAft>
                      </a:pPr>
                      <a:r>
                        <a:rPr lang="en-US" sz="1100" kern="0" dirty="0">
                          <a:solidFill>
                            <a:schemeClr val="bg1"/>
                          </a:solidFill>
                          <a:effectLst/>
                          <a:latin typeface="標楷體" panose="03000509000000000000" pitchFamily="65" charset="-120"/>
                          <a:ea typeface="標楷體" panose="03000509000000000000" pitchFamily="65" charset="-120"/>
                          <a:cs typeface="新細明體" panose="02020500000000000000" pitchFamily="18" charset="-120"/>
                        </a:rPr>
                        <a:t>Menu</a:t>
                      </a: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美食誌排名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餐廳名稱</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排名分數</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129494926"/>
                  </a:ext>
                </a:extLst>
              </a:tr>
              <a:tr h="374129">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1</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韓虎嘯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34687598"/>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2</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豬對有韓式烤肉吃到飽</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3.436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840533490"/>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3</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I</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a:t>
                      </a:r>
                      <a:r>
                        <a:rPr lang="en-US"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m Kimchi</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212990130"/>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4</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Broccoli Beer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韓國餐酒食堂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40719814"/>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5</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NeNe Chicken Taiwan</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4.945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109322445"/>
                  </a:ext>
                </a:extLst>
              </a:tr>
              <a:tr h="374129">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6</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韓石食堂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233818129"/>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7</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奔跑吧年糕鍋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3.972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61315983"/>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8</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米豐屋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29983223"/>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9</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韓湘辣年糕</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99035315"/>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10</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咚咚家韓式豬肉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69374741"/>
                  </a:ext>
                </a:extLst>
              </a:tr>
            </a:tbl>
          </a:graphicData>
        </a:graphic>
      </p:graphicFrame>
      <p:sp>
        <p:nvSpPr>
          <p:cNvPr id="23" name="文本框 386"/>
          <p:cNvSpPr txBox="1"/>
          <p:nvPr/>
        </p:nvSpPr>
        <p:spPr>
          <a:xfrm>
            <a:off x="719549" y="1099740"/>
            <a:ext cx="4387709" cy="525974"/>
          </a:xfrm>
          <a:prstGeom prst="rect">
            <a:avLst/>
          </a:prstGeom>
          <a:noFill/>
        </p:spPr>
        <p:txBody>
          <a:bodyPr wrap="squar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排名驗證：加入</a:t>
            </a:r>
            <a:r>
              <a:rPr lang="zh-TW" altLang="en-US" sz="2400" dirty="0" smtClean="0">
                <a:solidFill>
                  <a:srgbClr val="157E9F"/>
                </a:solidFill>
                <a:latin typeface="標楷體" panose="03000509000000000000" pitchFamily="65" charset="-120"/>
                <a:ea typeface="標楷體" panose="03000509000000000000" pitchFamily="65" charset="-120"/>
              </a:rPr>
              <a:t>其他知名店家</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4" name="矩形 23"/>
          <p:cNvSpPr/>
          <p:nvPr/>
        </p:nvSpPr>
        <p:spPr>
          <a:xfrm>
            <a:off x="848190" y="3755829"/>
            <a:ext cx="4682814" cy="3701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740162" y="5262717"/>
            <a:ext cx="4935809" cy="3128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791613" y="6452124"/>
            <a:ext cx="4935809" cy="27191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420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39</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16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20037" y="453869"/>
            <a:ext cx="4241430"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兩種方法之比較</a:t>
            </a:r>
            <a:endParaRPr lang="zh-TW" altLang="en-US" sz="2000" b="1" dirty="0">
              <a:latin typeface="標楷體" panose="03000509000000000000" pitchFamily="65" charset="-120"/>
              <a:ea typeface="標楷體" panose="03000509000000000000" pitchFamily="65"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708731171"/>
              </p:ext>
            </p:extLst>
          </p:nvPr>
        </p:nvGraphicFramePr>
        <p:xfrm>
          <a:off x="3967535" y="3162026"/>
          <a:ext cx="4817672" cy="1526054"/>
        </p:xfrm>
        <a:graphic>
          <a:graphicData uri="http://schemas.openxmlformats.org/drawingml/2006/table">
            <a:tbl>
              <a:tblPr firstRow="1" firstCol="1" bandRow="1">
                <a:tableStyleId>{5C22544A-7EE6-4342-B048-85BDC9FD1C3A}</a:tableStyleId>
              </a:tblPr>
              <a:tblGrid>
                <a:gridCol w="2248650">
                  <a:extLst>
                    <a:ext uri="{9D8B030D-6E8A-4147-A177-3AD203B41FA5}">
                      <a16:colId xmlns:a16="http://schemas.microsoft.com/office/drawing/2014/main" val="1554644548"/>
                    </a:ext>
                  </a:extLst>
                </a:gridCol>
                <a:gridCol w="1284511">
                  <a:extLst>
                    <a:ext uri="{9D8B030D-6E8A-4147-A177-3AD203B41FA5}">
                      <a16:colId xmlns:a16="http://schemas.microsoft.com/office/drawing/2014/main" val="4164862793"/>
                    </a:ext>
                  </a:extLst>
                </a:gridCol>
                <a:gridCol w="1284511">
                  <a:extLst>
                    <a:ext uri="{9D8B030D-6E8A-4147-A177-3AD203B41FA5}">
                      <a16:colId xmlns:a16="http://schemas.microsoft.com/office/drawing/2014/main" val="1189241482"/>
                    </a:ext>
                  </a:extLst>
                </a:gridCol>
              </a:tblGrid>
              <a:tr h="389751">
                <a:tc>
                  <a:txBody>
                    <a:bodyPr/>
                    <a:lstStyle/>
                    <a:p>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冰品</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韓式料理</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479524843"/>
                  </a:ext>
                </a:extLst>
              </a:tr>
              <a:tr h="389751">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線性規劃法</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4.6</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a:effectLst/>
                          <a:latin typeface="標楷體" panose="03000509000000000000" pitchFamily="65" charset="-120"/>
                          <a:ea typeface="標楷體" panose="03000509000000000000" pitchFamily="65" charset="-120"/>
                        </a:rPr>
                        <a:t>5.8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05384581"/>
                  </a:ext>
                </a:extLst>
              </a:tr>
              <a:tr h="746552">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機器學習分類演算法之</a:t>
                      </a:r>
                    </a:p>
                    <a:p>
                      <a:pPr>
                        <a:lnSpc>
                          <a:spcPct val="150000"/>
                        </a:lnSpc>
                        <a:spcAft>
                          <a:spcPts val="0"/>
                        </a:spcAft>
                      </a:pPr>
                      <a:r>
                        <a:rPr lang="en-US" sz="1600" kern="100" dirty="0">
                          <a:effectLst/>
                          <a:latin typeface="標楷體" panose="03000509000000000000" pitchFamily="65" charset="-120"/>
                          <a:ea typeface="標楷體" panose="03000509000000000000" pitchFamily="65" charset="-120"/>
                        </a:rPr>
                        <a:t>Random Forest</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26.8</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3.3</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939509162"/>
                  </a:ext>
                </a:extLst>
              </a:tr>
            </a:tbl>
          </a:graphicData>
        </a:graphic>
      </p:graphicFrame>
      <p:sp>
        <p:nvSpPr>
          <p:cNvPr id="17" name="文本框 386"/>
          <p:cNvSpPr txBox="1"/>
          <p:nvPr/>
        </p:nvSpPr>
        <p:spPr>
          <a:xfrm>
            <a:off x="1288262" y="1099740"/>
            <a:ext cx="233909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兩種方法之比較</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8" name="矩形 17"/>
          <p:cNvSpPr/>
          <p:nvPr/>
        </p:nvSpPr>
        <p:spPr>
          <a:xfrm>
            <a:off x="4886580" y="4712394"/>
            <a:ext cx="3326552"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冰品與韓式料理</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預測</a:t>
            </a:r>
            <a:r>
              <a:rPr lang="en-US" altLang="zh-TW" dirty="0" err="1" smtClean="0">
                <a:latin typeface="Times New Roman" panose="02020603050405020304" pitchFamily="18" charset="0"/>
                <a:ea typeface="標楷體" panose="03000509000000000000" pitchFamily="65" charset="-120"/>
              </a:rPr>
              <a:t>mse</a:t>
            </a:r>
            <a:endParaRPr lang="zh-TW" altLang="en-US" dirty="0"/>
          </a:p>
        </p:txBody>
      </p:sp>
      <p:sp>
        <p:nvSpPr>
          <p:cNvPr id="19" name="TextBox 36"/>
          <p:cNvSpPr txBox="1">
            <a:spLocks noChangeArrowheads="1"/>
          </p:cNvSpPr>
          <p:nvPr/>
        </p:nvSpPr>
        <p:spPr bwMode="auto">
          <a:xfrm>
            <a:off x="1476143" y="1893399"/>
            <a:ext cx="4547523" cy="134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zh-TW" sz="2000" kern="100" dirty="0">
                <a:latin typeface="標楷體" panose="03000509000000000000" pitchFamily="65" charset="-120"/>
                <a:ea typeface="標楷體" panose="03000509000000000000" pitchFamily="65" charset="-120"/>
              </a:rPr>
              <a:t>冰</a:t>
            </a:r>
            <a:r>
              <a:rPr lang="zh-TW" altLang="zh-TW" sz="2000" kern="100" dirty="0" smtClean="0">
                <a:latin typeface="標楷體" panose="03000509000000000000" pitchFamily="65" charset="-120"/>
                <a:ea typeface="標楷體" panose="03000509000000000000" pitchFamily="65" charset="-120"/>
              </a:rPr>
              <a:t>品</a:t>
            </a:r>
            <a:r>
              <a:rPr lang="zh-TW" altLang="en-US" sz="2000" kern="100"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zh-TW" sz="2000" kern="100" dirty="0">
                <a:latin typeface="標楷體" panose="03000509000000000000" pitchFamily="65" charset="-120"/>
                <a:ea typeface="標楷體" panose="03000509000000000000" pitchFamily="65" charset="-120"/>
              </a:rPr>
              <a:t>線性規劃</a:t>
            </a:r>
            <a:r>
              <a:rPr lang="zh-TW" altLang="zh-TW" sz="2000" kern="100" dirty="0" smtClean="0">
                <a:latin typeface="標楷體" panose="03000509000000000000" pitchFamily="65" charset="-120"/>
                <a:ea typeface="標楷體" panose="03000509000000000000" pitchFamily="65" charset="-120"/>
              </a:rPr>
              <a:t>法</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較優</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韓式</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料理：機器學習分類</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法較優</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7650" name="Picture 2" descr="Gelb, like, thumb up Kostenlos Symbol von Ges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3032" y="3601844"/>
            <a:ext cx="447701" cy="44770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lb, like, thumb up Kostenlos Symbol von Ges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8612" y="4240378"/>
            <a:ext cx="447701" cy="447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3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 calcmode="lin" valueType="num">
                                      <p:cBhvr additive="base">
                                        <p:cTn id="7" dur="500" fill="hold"/>
                                        <p:tgtEl>
                                          <p:spTgt spid="27650"/>
                                        </p:tgtEl>
                                        <p:attrNameLst>
                                          <p:attrName>ppt_x</p:attrName>
                                        </p:attrNameLst>
                                      </p:cBhvr>
                                      <p:tavLst>
                                        <p:tav tm="0">
                                          <p:val>
                                            <p:strVal val="#ppt_x"/>
                                          </p:val>
                                        </p:tav>
                                        <p:tav tm="100000">
                                          <p:val>
                                            <p:strVal val="#ppt_x"/>
                                          </p:val>
                                        </p:tav>
                                      </p:tavLst>
                                    </p:anim>
                                    <p:anim calcmode="lin" valueType="num">
                                      <p:cBhvr additive="base">
                                        <p:cTn id="8" dur="500" fill="hold"/>
                                        <p:tgtEl>
                                          <p:spTgt spid="276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t>4</a:t>
            </a:fld>
            <a:endParaRPr lang="zh-CN" altLang="en-US"/>
          </a:p>
        </p:txBody>
      </p:sp>
      <p:sp>
        <p:nvSpPr>
          <p:cNvPr id="4" name="矩形 3"/>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0344" y="2806732"/>
            <a:ext cx="4031873" cy="1631216"/>
          </a:xfrm>
          <a:prstGeom prst="rect">
            <a:avLst/>
          </a:prstGeom>
        </p:spPr>
        <p:txBody>
          <a:bodyPr wrap="none">
            <a:spAutoFit/>
          </a:bodyPr>
          <a:lstStyle/>
          <a:p>
            <a:r>
              <a:rPr kumimoji="1" lang="zh-TW" altLang="en-US" sz="5000" b="1" dirty="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a:solidFill>
                <a:schemeClr val="bg1"/>
              </a:solidFill>
              <a:latin typeface="標楷體" panose="03000509000000000000" pitchFamily="65" charset="-120"/>
              <a:ea typeface="標楷體" panose="03000509000000000000" pitchFamily="65" charset="-120"/>
            </a:endParaRPr>
          </a:p>
          <a:p>
            <a:r>
              <a:rPr kumimoji="1" lang="zh-TW" altLang="en-US" sz="5000" b="1" dirty="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6" name="矩形 5"/>
          <p:cNvSpPr/>
          <p:nvPr/>
        </p:nvSpPr>
        <p:spPr>
          <a:xfrm>
            <a:off x="4919862" y="578954"/>
            <a:ext cx="6996414" cy="1508105"/>
          </a:xfrm>
          <a:prstGeom prst="rect">
            <a:avLst/>
          </a:prstGeom>
        </p:spPr>
        <p:txBody>
          <a:bodyPr wrap="square">
            <a:spAutoFit/>
          </a:bodyPr>
          <a:lstStyle/>
          <a:p>
            <a:endParaRPr kumimoji="1" lang="en-US" altLang="zh-CN" sz="2400" b="1" dirty="0">
              <a:solidFill>
                <a:srgbClr val="1BA0C9"/>
              </a:solidFill>
              <a:latin typeface="Times New Roman" panose="02020603050405020304" pitchFamily="18" charset="0"/>
              <a:ea typeface="標楷體" panose="03000509000000000000" pitchFamily="65" charset="-120"/>
            </a:endParaRPr>
          </a:p>
          <a:p>
            <a:pPr marL="342900" indent="-342900">
              <a:buFont typeface="Arial" panose="020B0604020202020204" pitchFamily="34" charset="0"/>
              <a:buChar char="•"/>
            </a:pPr>
            <a:r>
              <a:rPr kumimoji="1" lang="zh-TW" altLang="en-US" sz="2400" b="1" dirty="0" smtClean="0">
                <a:solidFill>
                  <a:srgbClr val="1BA0C9"/>
                </a:solidFill>
                <a:latin typeface="Times New Roman" panose="02020603050405020304" pitchFamily="18" charset="0"/>
                <a:ea typeface="標楷體" panose="03000509000000000000" pitchFamily="65" charset="-120"/>
              </a:rPr>
              <a:t>店家雇用</a:t>
            </a:r>
            <a:r>
              <a:rPr kumimoji="1" lang="zh-TW" altLang="en-US" sz="2400" b="1" dirty="0">
                <a:solidFill>
                  <a:srgbClr val="1BA0C9"/>
                </a:solidFill>
                <a:latin typeface="Times New Roman" panose="02020603050405020304" pitchFamily="18" charset="0"/>
                <a:ea typeface="標楷體" panose="03000509000000000000" pitchFamily="65" charset="-120"/>
              </a:rPr>
              <a:t>專門”洗評價”的行銷</a:t>
            </a:r>
            <a:r>
              <a:rPr kumimoji="1" lang="zh-TW" altLang="en-US" sz="2400" b="1" dirty="0" smtClean="0">
                <a:solidFill>
                  <a:srgbClr val="1BA0C9"/>
                </a:solidFill>
                <a:latin typeface="Times New Roman" panose="02020603050405020304" pitchFamily="18" charset="0"/>
                <a:ea typeface="標楷體" panose="03000509000000000000" pitchFamily="65" charset="-120"/>
              </a:rPr>
              <a:t>公司</a:t>
            </a:r>
            <a:endParaRPr kumimoji="1" lang="en-US" altLang="zh-TW" sz="2400" b="1" dirty="0" smtClean="0">
              <a:solidFill>
                <a:srgbClr val="1BA0C9"/>
              </a:solidFill>
              <a:latin typeface="Times New Roman" panose="02020603050405020304" pitchFamily="18" charset="0"/>
              <a:ea typeface="標楷體" panose="03000509000000000000" pitchFamily="65" charset="-120"/>
            </a:endParaRPr>
          </a:p>
          <a:p>
            <a:r>
              <a:rPr kumimoji="1" lang="en-US" altLang="zh-TW" sz="2400" b="1" dirty="0">
                <a:solidFill>
                  <a:srgbClr val="1BA0C9"/>
                </a:solidFill>
                <a:latin typeface="Times New Roman" panose="02020603050405020304" pitchFamily="18" charset="0"/>
                <a:ea typeface="標楷體" panose="03000509000000000000" pitchFamily="65" charset="-120"/>
              </a:rPr>
              <a:t> </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r>
              <a:rPr kumimoji="1" lang="zh-TW" altLang="en-US" sz="2400" b="1" dirty="0">
                <a:solidFill>
                  <a:srgbClr val="1BA0C9"/>
                </a:solidFill>
                <a:latin typeface="Times New Roman" panose="02020603050405020304" pitchFamily="18" charset="0"/>
                <a:ea typeface="標楷體" panose="03000509000000000000" pitchFamily="65" charset="-120"/>
              </a:rPr>
              <a:t>如：</a:t>
            </a:r>
            <a:r>
              <a:rPr kumimoji="1" lang="en-US" altLang="zh-TW" sz="2400" b="1" dirty="0">
                <a:solidFill>
                  <a:srgbClr val="1BA0C9"/>
                </a:solidFill>
                <a:latin typeface="Times New Roman" panose="02020603050405020304" pitchFamily="18" charset="0"/>
                <a:ea typeface="標楷體" panose="03000509000000000000" pitchFamily="65" charset="-120"/>
              </a:rPr>
              <a:t>FANSDOOR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err="1">
                <a:solidFill>
                  <a:srgbClr val="1BA0C9"/>
                </a:solidFill>
                <a:latin typeface="Times New Roman" panose="02020603050405020304" pitchFamily="18" charset="0"/>
                <a:ea typeface="標楷體" panose="03000509000000000000" pitchFamily="65" charset="-120"/>
              </a:rPr>
              <a:t>Forestracker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a:solidFill>
                  <a:srgbClr val="1BA0C9"/>
                </a:solidFill>
                <a:latin typeface="Times New Roman" panose="02020603050405020304" pitchFamily="18" charset="0"/>
                <a:ea typeface="標楷體" panose="03000509000000000000" pitchFamily="65" charset="-120"/>
              </a:rPr>
              <a:t>WPR2</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p>
          <a:p>
            <a:r>
              <a:rPr kumimoji="1" lang="en-US" altLang="zh-TW" sz="2000" b="1" dirty="0" smtClean="0">
                <a:solidFill>
                  <a:srgbClr val="1BA0C9"/>
                </a:solidFill>
                <a:latin typeface="Times New Roman" panose="02020603050405020304" pitchFamily="18" charset="0"/>
                <a:ea typeface="標楷體" panose="03000509000000000000" pitchFamily="65" charset="-120"/>
              </a:rPr>
              <a:t>     (</a:t>
            </a:r>
            <a:r>
              <a:rPr kumimoji="1" lang="en-US" altLang="zh-TW" sz="2000" b="1" dirty="0" err="1">
                <a:solidFill>
                  <a:srgbClr val="1BA0C9"/>
                </a:solidFill>
                <a:latin typeface="Times New Roman" panose="02020603050405020304" pitchFamily="18" charset="0"/>
                <a:ea typeface="標楷體" panose="03000509000000000000" pitchFamily="65" charset="-120"/>
              </a:rPr>
              <a:t>Kaviya</a:t>
            </a:r>
            <a:r>
              <a:rPr kumimoji="1" lang="en-US" altLang="zh-TW" sz="2000" b="1" dirty="0">
                <a:solidFill>
                  <a:srgbClr val="1BA0C9"/>
                </a:solidFill>
                <a:latin typeface="Times New Roman" panose="02020603050405020304" pitchFamily="18" charset="0"/>
                <a:ea typeface="標楷體" panose="03000509000000000000" pitchFamily="65" charset="-120"/>
              </a:rPr>
              <a:t>, Sentiment Analysis </a:t>
            </a:r>
            <a:r>
              <a:rPr kumimoji="1" lang="en-US" altLang="zh-TW" sz="2000" b="1" dirty="0" smtClean="0">
                <a:solidFill>
                  <a:srgbClr val="1BA0C9"/>
                </a:solidFill>
                <a:latin typeface="Times New Roman" panose="02020603050405020304" pitchFamily="18" charset="0"/>
                <a:ea typeface="標楷體" panose="03000509000000000000" pitchFamily="65" charset="-120"/>
              </a:rPr>
              <a:t>for </a:t>
            </a:r>
            <a:r>
              <a:rPr kumimoji="1" lang="en-US" altLang="zh-TW" sz="2000" b="1" dirty="0">
                <a:solidFill>
                  <a:srgbClr val="1BA0C9"/>
                </a:solidFill>
                <a:latin typeface="Times New Roman" panose="02020603050405020304" pitchFamily="18" charset="0"/>
                <a:ea typeface="標楷體" panose="03000509000000000000" pitchFamily="65" charset="-120"/>
              </a:rPr>
              <a:t>Restaurant </a:t>
            </a:r>
            <a:r>
              <a:rPr kumimoji="1" lang="en-US" altLang="zh-TW" sz="2000" b="1" dirty="0" smtClean="0">
                <a:solidFill>
                  <a:srgbClr val="1BA0C9"/>
                </a:solidFill>
                <a:latin typeface="Times New Roman" panose="02020603050405020304" pitchFamily="18" charset="0"/>
                <a:ea typeface="標楷體" panose="03000509000000000000" pitchFamily="65" charset="-120"/>
              </a:rPr>
              <a:t>Rating, 2017</a:t>
            </a:r>
            <a:r>
              <a:rPr kumimoji="1" lang="en-US" altLang="zh-TW" sz="2000" b="1" dirty="0">
                <a:solidFill>
                  <a:srgbClr val="1BA0C9"/>
                </a:solidFill>
                <a:latin typeface="Times New Roman" panose="02020603050405020304" pitchFamily="18" charset="0"/>
                <a:ea typeface="標楷體" panose="03000509000000000000" pitchFamily="65" charset="-120"/>
              </a:rPr>
              <a:t>)</a:t>
            </a:r>
            <a:endParaRPr kumimoji="1" lang="zh-CN" altLang="en-US" sz="2000" b="1" dirty="0">
              <a:solidFill>
                <a:srgbClr val="1BA0C9"/>
              </a:solidFill>
              <a:latin typeface="Times New Roman" panose="02020603050405020304" pitchFamily="18" charset="0"/>
              <a:ea typeface="標楷體" panose="03000509000000000000" pitchFamily="65" charset="-120"/>
            </a:endParaRPr>
          </a:p>
        </p:txBody>
      </p:sp>
      <p:pic>
        <p:nvPicPr>
          <p:cNvPr id="8" name="圖片 7"/>
          <p:cNvPicPr>
            <a:picLocks noChangeAspect="1"/>
          </p:cNvPicPr>
          <p:nvPr/>
        </p:nvPicPr>
        <p:blipFill>
          <a:blip r:embed="rId3"/>
          <a:stretch>
            <a:fillRect/>
          </a:stretch>
        </p:blipFill>
        <p:spPr>
          <a:xfrm>
            <a:off x="4761906" y="2806732"/>
            <a:ext cx="7312327" cy="2873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3047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40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38931" y="463848"/>
            <a:ext cx="326242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各餐飲種類的排名差異分析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1"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排名結果分析</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622796" y="1871224"/>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2139205" y="1858423"/>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cxnSp>
        <p:nvCxnSpPr>
          <p:cNvPr id="24" name="直接连接符 68"/>
          <p:cNvCxnSpPr/>
          <p:nvPr/>
        </p:nvCxnSpPr>
        <p:spPr>
          <a:xfrm flipH="1">
            <a:off x="1324911" y="1616233"/>
            <a:ext cx="187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TextBox 36"/>
          <p:cNvSpPr txBox="1">
            <a:spLocks noChangeArrowheads="1"/>
          </p:cNvSpPr>
          <p:nvPr/>
        </p:nvSpPr>
        <p:spPr bwMode="auto">
          <a:xfrm>
            <a:off x="2260911" y="2522019"/>
            <a:ext cx="520135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kern="100" dirty="0">
                <a:latin typeface="標楷體" panose="03000509000000000000" pitchFamily="65" charset="-120"/>
                <a:ea typeface="標楷體" panose="03000509000000000000" pitchFamily="65" charset="-120"/>
              </a:rPr>
              <a:t>增加情緒詞彙且情緒詞彙之間的情緒程度差異愈大，愈可能增加排名</a:t>
            </a:r>
            <a:r>
              <a:rPr lang="zh-TW" altLang="en-US" sz="2000" kern="100" dirty="0" smtClean="0">
                <a:latin typeface="標楷體" panose="03000509000000000000" pitchFamily="65" charset="-120"/>
                <a:ea typeface="標楷體" panose="03000509000000000000" pitchFamily="65" charset="-120"/>
              </a:rPr>
              <a:t>準確度</a:t>
            </a: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r>
              <a:rPr lang="zh-TW" altLang="en-US" sz="2000" kern="100" dirty="0" smtClean="0">
                <a:latin typeface="標楷體" panose="03000509000000000000" pitchFamily="65" charset="-120"/>
                <a:ea typeface="標楷體" panose="03000509000000000000" pitchFamily="65" charset="-120"/>
              </a:rPr>
              <a:t>第一名普遍</a:t>
            </a:r>
            <a:r>
              <a:rPr lang="zh-TW" altLang="en-US" sz="2000" kern="100" dirty="0">
                <a:latin typeface="標楷體" panose="03000509000000000000" pitchFamily="65" charset="-120"/>
                <a:ea typeface="標楷體" panose="03000509000000000000" pitchFamily="65" charset="-120"/>
              </a:rPr>
              <a:t>每篇評論的內容都很</a:t>
            </a:r>
            <a:r>
              <a:rPr lang="zh-TW" altLang="en-US" sz="2000" kern="100" dirty="0" smtClean="0">
                <a:latin typeface="標楷體" panose="03000509000000000000" pitchFamily="65" charset="-120"/>
                <a:ea typeface="標楷體" panose="03000509000000000000" pitchFamily="65" charset="-120"/>
              </a:rPr>
              <a:t>豐富</a:t>
            </a:r>
            <a:r>
              <a:rPr lang="zh-TW" altLang="en-US" sz="2000" kern="100" dirty="0">
                <a:latin typeface="標楷體" panose="03000509000000000000" pitchFamily="65" charset="-120"/>
                <a:ea typeface="標楷體" panose="03000509000000000000" pitchFamily="65" charset="-120"/>
              </a:rPr>
              <a:t>，推測為人氣度較</a:t>
            </a:r>
            <a:r>
              <a:rPr lang="zh-TW" altLang="en-US" sz="2000" kern="100" dirty="0" smtClean="0">
                <a:latin typeface="標楷體" panose="03000509000000000000" pitchFamily="65" charset="-120"/>
                <a:ea typeface="標楷體" panose="03000509000000000000" pitchFamily="65" charset="-120"/>
              </a:rPr>
              <a:t>高</a:t>
            </a: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endParaRPr lang="en-US" altLang="zh-TW" sz="2000" kern="100" dirty="0">
              <a:latin typeface="標楷體" panose="03000509000000000000" pitchFamily="65" charset="-120"/>
              <a:ea typeface="標楷體" panose="03000509000000000000" pitchFamily="65" charset="-120"/>
            </a:endParaRPr>
          </a:p>
          <a:p>
            <a:pPr marL="342900" indent="-342900">
              <a:lnSpc>
                <a:spcPct val="120000"/>
              </a:lnSpc>
              <a:spcBef>
                <a:spcPct val="0"/>
              </a:spcBef>
            </a:pPr>
            <a:r>
              <a:rPr lang="zh-TW" altLang="en-US" sz="2000" kern="100" dirty="0" smtClean="0">
                <a:latin typeface="標楷體" panose="03000509000000000000" pitchFamily="65" charset="-120"/>
                <a:ea typeface="標楷體" panose="03000509000000000000" pitchFamily="65" charset="-120"/>
              </a:rPr>
              <a:t>資料來源與</a:t>
            </a:r>
            <a:r>
              <a:rPr lang="en-US" altLang="zh-TW" sz="2000" kern="100" dirty="0" smtClean="0">
                <a:latin typeface="標楷體" panose="03000509000000000000" pitchFamily="65" charset="-120"/>
                <a:ea typeface="標楷體" panose="03000509000000000000" pitchFamily="65" charset="-120"/>
              </a:rPr>
              <a:t>MENU</a:t>
            </a:r>
            <a:r>
              <a:rPr lang="zh-TW" altLang="en-US" sz="2000" kern="100" dirty="0" smtClean="0">
                <a:latin typeface="標楷體" panose="03000509000000000000" pitchFamily="65" charset="-120"/>
                <a:ea typeface="標楷體" panose="03000509000000000000" pitchFamily="65" charset="-120"/>
              </a:rPr>
              <a:t>美食誌一樣</a:t>
            </a:r>
            <a:r>
              <a:rPr lang="zh-TW" altLang="en-US" sz="2000" kern="100" dirty="0">
                <a:latin typeface="標楷體" panose="03000509000000000000" pitchFamily="65" charset="-120"/>
                <a:ea typeface="標楷體" panose="03000509000000000000" pitchFamily="65" charset="-120"/>
              </a:rPr>
              <a:t>都為</a:t>
            </a:r>
            <a:r>
              <a:rPr lang="zh-TW" altLang="en-US" sz="2000" kern="100" dirty="0" smtClean="0">
                <a:latin typeface="標楷體" panose="03000509000000000000" pitchFamily="65" charset="-120"/>
                <a:ea typeface="標楷體" panose="03000509000000000000" pitchFamily="65" charset="-120"/>
              </a:rPr>
              <a:t>用戶打卡紀錄，使排名預測能夠趨近於</a:t>
            </a:r>
            <a:r>
              <a:rPr lang="en-US" altLang="zh-TW" sz="2000" kern="100" dirty="0">
                <a:latin typeface="標楷體" panose="03000509000000000000" pitchFamily="65" charset="-120"/>
                <a:ea typeface="標楷體" panose="03000509000000000000" pitchFamily="65" charset="-120"/>
              </a:rPr>
              <a:t>MENU</a:t>
            </a:r>
            <a:r>
              <a:rPr lang="zh-TW" altLang="en-US" sz="2000" kern="100" dirty="0">
                <a:latin typeface="標楷體" panose="03000509000000000000" pitchFamily="65" charset="-120"/>
                <a:ea typeface="標楷體" panose="03000509000000000000" pitchFamily="65" charset="-120"/>
              </a:rPr>
              <a:t>美食誌</a:t>
            </a:r>
          </a:p>
          <a:p>
            <a:pPr marL="342900" indent="-342900">
              <a:lnSpc>
                <a:spcPct val="120000"/>
              </a:lnSpc>
              <a:spcBef>
                <a:spcPct val="0"/>
              </a:spcBef>
            </a:pPr>
            <a:endParaRPr lang="en-US" altLang="zh-TW" sz="2000" kern="1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662353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41</a:t>
            </a:fld>
            <a:endParaRPr lang="zh-CN" altLang="en-US" dirty="0"/>
          </a:p>
        </p:txBody>
      </p:sp>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5</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結論</a:t>
            </a:r>
            <a:r>
              <a:rPr lang="zh-TW" altLang="en-US" sz="3600" b="1" dirty="0">
                <a:solidFill>
                  <a:schemeClr val="bg1"/>
                </a:solidFill>
                <a:latin typeface="標楷體" panose="03000509000000000000" pitchFamily="65" charset="-120"/>
                <a:ea typeface="標楷體" panose="03000509000000000000" pitchFamily="65" charset="-120"/>
              </a:rPr>
              <a:t>與未來展望</a:t>
            </a:r>
          </a:p>
        </p:txBody>
      </p:sp>
      <p:grpSp>
        <p:nvGrpSpPr>
          <p:cNvPr id="5" name="组合 200"/>
          <p:cNvGrpSpPr/>
          <p:nvPr/>
        </p:nvGrpSpPr>
        <p:grpSpPr>
          <a:xfrm>
            <a:off x="8200989"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252772" y="2977050"/>
            <a:ext cx="8310327" cy="11353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研究貢獻</a:t>
            </a: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未來展望</a:t>
            </a:r>
            <a:endParaRPr lang="en-US" altLang="zh-TW" sz="24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271396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42</a:t>
            </a:fld>
            <a:endParaRPr lang="zh-CN" altLang="en-US" dirty="0"/>
          </a:p>
        </p:txBody>
      </p:sp>
      <p:sp>
        <p:nvSpPr>
          <p:cNvPr id="3" name="矩形 2"/>
          <p:cNvSpPr/>
          <p:nvPr/>
        </p:nvSpPr>
        <p:spPr>
          <a:xfrm>
            <a:off x="4533900" y="406370"/>
            <a:ext cx="7791452"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437071" y="125666"/>
            <a:ext cx="3416320" cy="923330"/>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結論與未來展望</a:t>
            </a: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7" y="1572773"/>
            <a:ext cx="13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141576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研究貢獻</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2" name="圆角矩形 66"/>
          <p:cNvSpPr/>
          <p:nvPr/>
        </p:nvSpPr>
        <p:spPr>
          <a:xfrm rot="10800000" flipV="1">
            <a:off x="926079" y="428141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334437" y="4617489"/>
            <a:ext cx="13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297788" y="4100996"/>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未來展望</a:t>
            </a:r>
          </a:p>
        </p:txBody>
      </p:sp>
      <p:sp>
        <p:nvSpPr>
          <p:cNvPr id="15" name="矩形 14"/>
          <p:cNvSpPr/>
          <p:nvPr/>
        </p:nvSpPr>
        <p:spPr>
          <a:xfrm>
            <a:off x="1334437" y="4684168"/>
            <a:ext cx="6288901" cy="1015663"/>
          </a:xfrm>
          <a:prstGeom prst="rect">
            <a:avLst/>
          </a:prstGeom>
        </p:spPr>
        <p:txBody>
          <a:bodyPr wrap="none">
            <a:spAutoFit/>
          </a:bodyPr>
          <a:lstStyle/>
          <a:p>
            <a:pPr marL="457200" indent="-457200">
              <a:lnSpc>
                <a:spcPct val="150000"/>
              </a:lnSpc>
              <a:buFont typeface="+mj-lt"/>
              <a:buAutoNum type="arabicPeriod"/>
            </a:pPr>
            <a:r>
              <a:rPr lang="zh-TW" altLang="en-US" sz="2000" dirty="0">
                <a:latin typeface="標楷體" panose="03000509000000000000" pitchFamily="65" charset="-120"/>
                <a:ea typeface="標楷體" panose="03000509000000000000" pitchFamily="65" charset="-120"/>
              </a:rPr>
              <a:t>從</a:t>
            </a:r>
            <a:r>
              <a:rPr lang="zh-TW" altLang="en-US" sz="2000" dirty="0">
                <a:latin typeface="標楷體" panose="03000509000000000000" pitchFamily="65" charset="-120"/>
                <a:ea typeface="標楷體" panose="03000509000000000000" pitchFamily="65" charset="-120"/>
              </a:rPr>
              <a:t>各社群平台蒐集</a:t>
            </a:r>
            <a:r>
              <a:rPr lang="zh-TW" altLang="en-US" sz="2000" dirty="0">
                <a:latin typeface="標楷體" panose="03000509000000000000" pitchFamily="65" charset="-120"/>
                <a:ea typeface="標楷體" panose="03000509000000000000" pitchFamily="65" charset="-120"/>
              </a:rPr>
              <a:t>更</a:t>
            </a:r>
            <a:r>
              <a:rPr lang="zh-TW" altLang="en-US" sz="2000" dirty="0">
                <a:latin typeface="標楷體" panose="03000509000000000000" pitchFamily="65" charset="-120"/>
                <a:ea typeface="標楷體" panose="03000509000000000000" pitchFamily="65" charset="-120"/>
              </a:rPr>
              <a:t>多評論作為訓練</a:t>
            </a:r>
            <a:r>
              <a:rPr lang="zh-TW" altLang="en-US" sz="2000" dirty="0">
                <a:latin typeface="標楷體" panose="03000509000000000000" pitchFamily="65" charset="-120"/>
                <a:ea typeface="標楷體" panose="03000509000000000000" pitchFamily="65" charset="-120"/>
              </a:rPr>
              <a:t>資料進行</a:t>
            </a:r>
            <a:r>
              <a:rPr lang="zh-TW" altLang="en-US" sz="2000" dirty="0" smtClean="0">
                <a:latin typeface="標楷體" panose="03000509000000000000" pitchFamily="65" charset="-120"/>
                <a:ea typeface="標楷體" panose="03000509000000000000" pitchFamily="65" charset="-120"/>
              </a:rPr>
              <a:t>分析</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dirty="0">
                <a:latin typeface="標楷體" panose="03000509000000000000" pitchFamily="65" charset="-120"/>
                <a:ea typeface="標楷體" panose="03000509000000000000" pitchFamily="65" charset="-120"/>
              </a:rPr>
              <a:t>試做其他具公信力的餐廳排行</a:t>
            </a:r>
            <a:r>
              <a:rPr lang="zh-TW" altLang="en-US" sz="2000" dirty="0" smtClean="0">
                <a:latin typeface="標楷體" panose="03000509000000000000" pitchFamily="65" charset="-120"/>
                <a:ea typeface="標楷體" panose="03000509000000000000" pitchFamily="65" charset="-120"/>
              </a:rPr>
              <a:t>標準</a:t>
            </a:r>
            <a:endParaRPr lang="en-US" altLang="zh-CN" sz="2000" dirty="0">
              <a:latin typeface="標楷體" panose="03000509000000000000" pitchFamily="65" charset="-120"/>
              <a:ea typeface="標楷體" panose="03000509000000000000" pitchFamily="65" charset="-120"/>
            </a:endParaRPr>
          </a:p>
        </p:txBody>
      </p:sp>
      <p:sp>
        <p:nvSpPr>
          <p:cNvPr id="16" name="矩形 15"/>
          <p:cNvSpPr/>
          <p:nvPr/>
        </p:nvSpPr>
        <p:spPr>
          <a:xfrm>
            <a:off x="1334437" y="1700339"/>
            <a:ext cx="9030571" cy="1938992"/>
          </a:xfrm>
          <a:prstGeom prst="rect">
            <a:avLst/>
          </a:prstGeom>
        </p:spPr>
        <p:txBody>
          <a:bodyPr wrap="square">
            <a:spAutoFit/>
          </a:bodyPr>
          <a:lstStyle/>
          <a:p>
            <a:pPr marL="457200" indent="-457200">
              <a:lnSpc>
                <a:spcPct val="150000"/>
              </a:lnSpc>
              <a:buFont typeface="+mj-lt"/>
              <a:buAutoNum type="arabicPeriod"/>
            </a:pPr>
            <a:r>
              <a:rPr lang="zh-TW" altLang="en-US" sz="2000" dirty="0" smtClean="0">
                <a:latin typeface="標楷體" panose="03000509000000000000" pitchFamily="65" charset="-120"/>
                <a:ea typeface="標楷體" panose="03000509000000000000" pitchFamily="65" charset="-120"/>
              </a:rPr>
              <a:t>不</a:t>
            </a:r>
            <a:r>
              <a:rPr lang="zh-TW" altLang="en-US" sz="2000" dirty="0">
                <a:latin typeface="標楷體" panose="03000509000000000000" pitchFamily="65" charset="-120"/>
                <a:ea typeface="標楷體" panose="03000509000000000000" pitchFamily="65" charset="-120"/>
              </a:rPr>
              <a:t>需花費大量</a:t>
            </a:r>
            <a:r>
              <a:rPr lang="zh-TW" altLang="en-US" sz="2000" dirty="0" smtClean="0">
                <a:latin typeface="標楷體" panose="03000509000000000000" pitchFamily="65" charset="-120"/>
                <a:ea typeface="標楷體" panose="03000509000000000000" pitchFamily="65" charset="-120"/>
              </a:rPr>
              <a:t>成本進行問卷調查或等待</a:t>
            </a:r>
            <a:r>
              <a:rPr lang="en-US" altLang="zh-TW" sz="2000" dirty="0">
                <a:latin typeface="標楷體" panose="03000509000000000000" pitchFamily="65" charset="-120"/>
                <a:ea typeface="標楷體" panose="03000509000000000000" pitchFamily="65" charset="-120"/>
              </a:rPr>
              <a:t>menu</a:t>
            </a:r>
            <a:r>
              <a:rPr lang="zh-TW" altLang="en-US" sz="2000" dirty="0">
                <a:latin typeface="標楷體" panose="03000509000000000000" pitchFamily="65" charset="-120"/>
                <a:ea typeface="標楷體" panose="03000509000000000000" pitchFamily="65" charset="-120"/>
              </a:rPr>
              <a:t>美食誌不定期</a:t>
            </a:r>
            <a:r>
              <a:rPr lang="zh-TW" altLang="en-US" sz="2000" dirty="0" smtClean="0">
                <a:latin typeface="標楷體" panose="03000509000000000000" pitchFamily="65" charset="-120"/>
                <a:ea typeface="標楷體" panose="03000509000000000000" pitchFamily="65" charset="-120"/>
              </a:rPr>
              <a:t>公布排行，</a:t>
            </a:r>
            <a:r>
              <a:rPr lang="zh-TW" altLang="en-US" sz="2000" dirty="0">
                <a:latin typeface="標楷體" panose="03000509000000000000" pitchFamily="65" charset="-120"/>
                <a:ea typeface="標楷體" panose="03000509000000000000" pitchFamily="65" charset="-120"/>
              </a:rPr>
              <a:t>可隨時計算出趨於大眾心目中的餐廳</a:t>
            </a:r>
            <a:r>
              <a:rPr lang="zh-TW" altLang="en-US" sz="2000" dirty="0" smtClean="0">
                <a:latin typeface="標楷體" panose="03000509000000000000" pitchFamily="65" charset="-120"/>
                <a:ea typeface="標楷體" panose="03000509000000000000" pitchFamily="65" charset="-120"/>
              </a:rPr>
              <a:t>排行</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dirty="0">
                <a:latin typeface="標楷體" panose="03000509000000000000" pitchFamily="65" charset="-120"/>
                <a:ea typeface="標楷體" panose="03000509000000000000" pitchFamily="65" charset="-120"/>
              </a:rPr>
              <a:t>對於</a:t>
            </a:r>
            <a:r>
              <a:rPr lang="en-US" altLang="zh-TW" sz="2000" dirty="0">
                <a:latin typeface="標楷體" panose="03000509000000000000" pitchFamily="65" charset="-120"/>
                <a:ea typeface="標楷體" panose="03000509000000000000" pitchFamily="65" charset="-120"/>
              </a:rPr>
              <a:t>menu</a:t>
            </a:r>
            <a:r>
              <a:rPr lang="zh-TW" altLang="en-US" sz="2000" dirty="0">
                <a:latin typeface="標楷體" panose="03000509000000000000" pitchFamily="65" charset="-120"/>
                <a:ea typeface="標楷體" panose="03000509000000000000" pitchFamily="65" charset="-120"/>
              </a:rPr>
              <a:t>美食誌而言</a:t>
            </a:r>
            <a:r>
              <a:rPr lang="zh-TW" altLang="en-US" sz="2000" dirty="0" smtClean="0">
                <a:latin typeface="標楷體" panose="03000509000000000000" pitchFamily="65" charset="-120"/>
                <a:ea typeface="標楷體" panose="03000509000000000000" pitchFamily="65" charset="-120"/>
              </a:rPr>
              <a:t>，不</a:t>
            </a:r>
            <a:r>
              <a:rPr lang="zh-TW" altLang="en-US" sz="2000" dirty="0">
                <a:latin typeface="標楷體" panose="03000509000000000000" pitchFamily="65" charset="-120"/>
                <a:ea typeface="標楷體" panose="03000509000000000000" pitchFamily="65" charset="-120"/>
              </a:rPr>
              <a:t>需再蒐集美食客的</a:t>
            </a:r>
            <a:r>
              <a:rPr lang="zh-TW" altLang="en-US" sz="2000" dirty="0" smtClean="0">
                <a:latin typeface="標楷體" panose="03000509000000000000" pitchFamily="65" charset="-120"/>
                <a:ea typeface="標楷體" panose="03000509000000000000" pitchFamily="65" charset="-120"/>
              </a:rPr>
              <a:t>資料計算排名</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dirty="0" smtClean="0">
                <a:latin typeface="標楷體" panose="03000509000000000000" pitchFamily="65" charset="-120"/>
                <a:ea typeface="標楷體" panose="03000509000000000000" pitchFamily="65" charset="-120"/>
              </a:rPr>
              <a:t>餐飲</a:t>
            </a:r>
            <a:r>
              <a:rPr lang="zh-TW" altLang="en-US" sz="2000" dirty="0">
                <a:latin typeface="標楷體" panose="03000509000000000000" pitchFamily="65" charset="-120"/>
                <a:ea typeface="標楷體" panose="03000509000000000000" pitchFamily="65" charset="-120"/>
              </a:rPr>
              <a:t>方面的情緒辭典擴充</a:t>
            </a:r>
          </a:p>
        </p:txBody>
      </p:sp>
    </p:spTree>
    <p:extLst>
      <p:ext uri="{BB962C8B-B14F-4D97-AF65-F5344CB8AC3E}">
        <p14:creationId xmlns:p14="http://schemas.microsoft.com/office/powerpoint/2010/main" val="10423126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962336" y="2901412"/>
            <a:ext cx="4753802" cy="769441"/>
          </a:xfrm>
          <a:prstGeom prst="rect">
            <a:avLst/>
          </a:prstGeom>
        </p:spPr>
        <p:txBody>
          <a:bodyPr wrap="none">
            <a:spAutoFit/>
          </a:bodyPr>
          <a:lstStyle/>
          <a:p>
            <a:r>
              <a:rPr kumimoji="1" lang="en-US" altLang="zh-CN" sz="4400" b="1" dirty="0" smtClean="0">
                <a:solidFill>
                  <a:srgbClr val="157E9F"/>
                </a:solidFill>
                <a:latin typeface="方正清刻本悦宋简体" panose="02000000000000000000" pitchFamily="2" charset="-122"/>
                <a:ea typeface="方正清刻本悦宋简体" panose="02000000000000000000" pitchFamily="2" charset="-122"/>
              </a:rPr>
              <a:t>Thanks for listening !</a:t>
            </a:r>
            <a:endPar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1871662" y="2592280"/>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5</a:t>
            </a:fld>
            <a:endParaRPr lang="zh-CN" altLang="en-US" dirty="0"/>
          </a:p>
        </p:txBody>
      </p:sp>
      <p:sp>
        <p:nvSpPr>
          <p:cNvPr id="3" name="矩形 2"/>
          <p:cNvSpPr/>
          <p:nvPr/>
        </p:nvSpPr>
        <p:spPr>
          <a:xfrm>
            <a:off x="957500"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TW" sz="3600" b="1" dirty="0" smtClean="0">
                <a:solidFill>
                  <a:schemeClr val="bg1"/>
                </a:solidFill>
                <a:latin typeface="標楷體" panose="03000509000000000000" pitchFamily="65" charset="-120"/>
                <a:ea typeface="標楷體" panose="03000509000000000000" pitchFamily="65" charset="-120"/>
              </a:rPr>
              <a:t>1. </a:t>
            </a:r>
            <a:r>
              <a:rPr lang="zh-TW" altLang="en-US" sz="3600" b="1" dirty="0" smtClean="0">
                <a:solidFill>
                  <a:schemeClr val="bg1"/>
                </a:solidFill>
                <a:latin typeface="標楷體" panose="03000509000000000000" pitchFamily="65" charset="-120"/>
                <a:ea typeface="標楷體" panose="03000509000000000000" pitchFamily="65" charset="-120"/>
              </a:rPr>
              <a:t>研究</a:t>
            </a:r>
            <a:r>
              <a:rPr lang="zh-TW" altLang="en-US" sz="3600" b="1" dirty="0">
                <a:solidFill>
                  <a:schemeClr val="bg1"/>
                </a:solidFill>
                <a:latin typeface="標楷體" panose="03000509000000000000" pitchFamily="65" charset="-120"/>
                <a:ea typeface="標楷體" panose="03000509000000000000" pitchFamily="65" charset="-120"/>
              </a:rPr>
              <a:t>主題</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5" name="组合 200"/>
          <p:cNvGrpSpPr/>
          <p:nvPr/>
        </p:nvGrpSpPr>
        <p:grpSpPr>
          <a:xfrm>
            <a:off x="7910031"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343120" y="2739171"/>
            <a:ext cx="6405326"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計算出符合大眾心中的餐廳排行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找到</a:t>
            </a:r>
            <a:r>
              <a:rPr lang="zh-TW" altLang="en-US" sz="2400" dirty="0">
                <a:solidFill>
                  <a:schemeClr val="bg1"/>
                </a:solidFill>
                <a:latin typeface="標楷體" panose="03000509000000000000" pitchFamily="65" charset="-120"/>
                <a:ea typeface="標楷體" panose="03000509000000000000" pitchFamily="65" charset="-120"/>
              </a:rPr>
              <a:t>公信力高的餐廳</a:t>
            </a:r>
            <a:r>
              <a:rPr lang="zh-TW" altLang="en-US" sz="2400" dirty="0" smtClean="0">
                <a:solidFill>
                  <a:schemeClr val="bg1"/>
                </a:solidFill>
                <a:latin typeface="標楷體" panose="03000509000000000000" pitchFamily="65" charset="-120"/>
                <a:ea typeface="標楷體" panose="03000509000000000000" pitchFamily="65" charset="-120"/>
              </a:rPr>
              <a:t>排行機構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依據</a:t>
            </a:r>
            <a:r>
              <a:rPr lang="en-US" altLang="zh-TW" sz="2400" dirty="0" smtClean="0">
                <a:solidFill>
                  <a:schemeClr val="bg1"/>
                </a:solidFill>
                <a:latin typeface="標楷體" panose="03000509000000000000" pitchFamily="65" charset="-120"/>
                <a:ea typeface="標楷體" panose="03000509000000000000" pitchFamily="65" charset="-120"/>
              </a:rPr>
              <a:t>Instagram</a:t>
            </a:r>
            <a:r>
              <a:rPr lang="zh-TW" altLang="en-US" sz="2400" dirty="0">
                <a:solidFill>
                  <a:schemeClr val="bg1"/>
                </a:solidFill>
                <a:latin typeface="標楷體" panose="03000509000000000000" pitchFamily="65" charset="-120"/>
                <a:ea typeface="標楷體" panose="03000509000000000000" pitchFamily="65" charset="-120"/>
              </a:rPr>
              <a:t>的大眾</a:t>
            </a:r>
            <a:r>
              <a:rPr lang="zh-TW" altLang="en-US" sz="2400" dirty="0" smtClean="0">
                <a:solidFill>
                  <a:schemeClr val="bg1"/>
                </a:solidFill>
                <a:latin typeface="標楷體" panose="03000509000000000000" pitchFamily="65" charset="-120"/>
                <a:ea typeface="標楷體" panose="03000509000000000000" pitchFamily="65" charset="-120"/>
              </a:rPr>
              <a:t>評論預測其排行榜</a:t>
            </a:r>
            <a:endParaRPr lang="en-US" altLang="zh-TW"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23312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6</a:t>
            </a:fld>
            <a:endParaRPr lang="zh-CN" altLang="en-US" dirty="0"/>
          </a:p>
        </p:txBody>
      </p:sp>
      <p:sp>
        <p:nvSpPr>
          <p:cNvPr id="3" name="矩形 2"/>
          <p:cNvSpPr/>
          <p:nvPr/>
        </p:nvSpPr>
        <p:spPr>
          <a:xfrm>
            <a:off x="347365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5" name="矩形 4"/>
          <p:cNvSpPr/>
          <p:nvPr/>
        </p:nvSpPr>
        <p:spPr>
          <a:xfrm>
            <a:off x="3494938" y="447512"/>
            <a:ext cx="4031866"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選擇</a:t>
            </a:r>
            <a:r>
              <a:rPr lang="en-US" altLang="zh-TW" sz="2000" b="1" dirty="0" smtClean="0">
                <a:latin typeface="標楷體" panose="03000509000000000000" pitchFamily="65" charset="-120"/>
                <a:ea typeface="標楷體" panose="03000509000000000000" pitchFamily="65" charset="-120"/>
              </a:rPr>
              <a:t>MENU</a:t>
            </a:r>
            <a:r>
              <a:rPr lang="zh-TW" altLang="en-US" sz="2000" b="1" dirty="0" smtClean="0">
                <a:latin typeface="標楷體" panose="03000509000000000000" pitchFamily="65" charset="-120"/>
                <a:ea typeface="標楷體" panose="03000509000000000000" pitchFamily="65" charset="-120"/>
              </a:rPr>
              <a:t>美食誌</a:t>
            </a:r>
            <a:r>
              <a:rPr lang="zh-TW" altLang="en-US" sz="2000" b="1" dirty="0" smtClean="0">
                <a:latin typeface="標楷體" panose="03000509000000000000" pitchFamily="65" charset="-120"/>
                <a:ea typeface="標楷體" panose="03000509000000000000" pitchFamily="65" charset="-120"/>
              </a:rPr>
              <a:t>作為標準餐廳排行</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45752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5593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sp>
        <p:nvSpPr>
          <p:cNvPr id="9" name="文本框 386"/>
          <p:cNvSpPr txBox="1"/>
          <p:nvPr/>
        </p:nvSpPr>
        <p:spPr>
          <a:xfrm>
            <a:off x="580582" y="1348922"/>
            <a:ext cx="1723541" cy="525974"/>
          </a:xfrm>
          <a:prstGeom prst="rect">
            <a:avLst/>
          </a:prstGeom>
          <a:noFill/>
        </p:spPr>
        <p:txBody>
          <a:bodyPr wrap="none" lIns="91436" tIns="45718" rIns="91436" bIns="45718" rtlCol="0">
            <a:spAutoFit/>
          </a:bodyPr>
          <a:lstStyle/>
          <a:p>
            <a:pPr>
              <a:lnSpc>
                <a:spcPct val="130000"/>
              </a:lnSpc>
            </a:pPr>
            <a:r>
              <a:rPr lang="en-US" altLang="zh-CN" sz="2400" dirty="0">
                <a:solidFill>
                  <a:srgbClr val="157E9F"/>
                </a:solidFill>
                <a:latin typeface="標楷體" panose="03000509000000000000" pitchFamily="65" charset="-120"/>
                <a:ea typeface="標楷體" panose="03000509000000000000" pitchFamily="65" charset="-120"/>
              </a:rPr>
              <a:t>MENU</a:t>
            </a:r>
            <a:r>
              <a:rPr lang="zh-TW" altLang="en-US" sz="2400" dirty="0">
                <a:solidFill>
                  <a:srgbClr val="157E9F"/>
                </a:solidFill>
                <a:latin typeface="標楷體" panose="03000509000000000000" pitchFamily="65" charset="-120"/>
                <a:ea typeface="標楷體" panose="03000509000000000000" pitchFamily="65" charset="-120"/>
              </a:rPr>
              <a:t>美食誌</a:t>
            </a:r>
            <a:endParaRPr lang="zh-CN" altLang="en-US" sz="2400" dirty="0">
              <a:solidFill>
                <a:srgbClr val="157E9F"/>
              </a:solidFill>
              <a:latin typeface="標楷體" panose="03000509000000000000" pitchFamily="65" charset="-120"/>
              <a:ea typeface="標楷體" panose="03000509000000000000" pitchFamily="65" charset="-120"/>
            </a:endParaRPr>
          </a:p>
        </p:txBody>
      </p:sp>
      <p:cxnSp>
        <p:nvCxnSpPr>
          <p:cNvPr id="10" name="直接连接符 387"/>
          <p:cNvCxnSpPr/>
          <p:nvPr/>
        </p:nvCxnSpPr>
        <p:spPr>
          <a:xfrm>
            <a:off x="620874" y="1854189"/>
            <a:ext cx="1642958"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 name="TextBox 36"/>
          <p:cNvSpPr txBox="1">
            <a:spLocks noChangeArrowheads="1"/>
          </p:cNvSpPr>
          <p:nvPr/>
        </p:nvSpPr>
        <p:spPr bwMode="auto">
          <a:xfrm>
            <a:off x="580582" y="2380163"/>
            <a:ext cx="72596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一款提供美食客</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用戶</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簡單紀錄並可快速搜尋好吃店家的</a:t>
            </a:r>
            <a:r>
              <a:rPr lang="en-US" altLang="zh-TW" sz="2000" dirty="0" smtClean="0">
                <a:latin typeface="標楷體" panose="03000509000000000000" pitchFamily="65" charset="-120"/>
                <a:ea typeface="標楷體" panose="03000509000000000000" pitchFamily="65" charset="-120"/>
              </a:rPr>
              <a:t>app</a:t>
            </a: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餐廳排名計算</a:t>
            </a:r>
            <a:r>
              <a:rPr lang="zh-TW" altLang="en-US" sz="2000" dirty="0">
                <a:latin typeface="標楷體" panose="03000509000000000000" pitchFamily="65" charset="-120"/>
                <a:ea typeface="標楷體" panose="03000509000000000000" pitchFamily="65" charset="-120"/>
              </a:rPr>
              <a:t>方式：以打卡數最多的商家賦予排行榜中的</a:t>
            </a:r>
            <a:r>
              <a:rPr lang="zh-TW" altLang="en-US" sz="2000" dirty="0" smtClean="0">
                <a:latin typeface="標楷體" panose="03000509000000000000" pitchFamily="65" charset="-120"/>
                <a:ea typeface="標楷體" panose="03000509000000000000" pitchFamily="65" charset="-120"/>
              </a:rPr>
              <a:t>第一名，以此類推前十名</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pic>
        <p:nvPicPr>
          <p:cNvPr id="13" name="圖片 12"/>
          <p:cNvPicPr/>
          <p:nvPr/>
        </p:nvPicPr>
        <p:blipFill>
          <a:blip r:embed="rId3"/>
          <a:stretch>
            <a:fillRect/>
          </a:stretch>
        </p:blipFill>
        <p:spPr>
          <a:xfrm>
            <a:off x="8449011" y="1219599"/>
            <a:ext cx="2663330" cy="4720953"/>
          </a:xfrm>
          <a:prstGeom prst="rect">
            <a:avLst/>
          </a:prstGeom>
          <a:ln>
            <a:solidFill>
              <a:schemeClr val="tx1"/>
            </a:solidFill>
          </a:ln>
        </p:spPr>
      </p:pic>
      <p:sp>
        <p:nvSpPr>
          <p:cNvPr id="14" name="矩形 13"/>
          <p:cNvSpPr/>
          <p:nvPr/>
        </p:nvSpPr>
        <p:spPr>
          <a:xfrm>
            <a:off x="8309760" y="6014650"/>
            <a:ext cx="2941831" cy="615553"/>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MENU</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美食誌的美食客</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範例</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600" dirty="0">
                <a:latin typeface="Times New Roman" panose="02020603050405020304" pitchFamily="18" charset="0"/>
                <a:ea typeface="標楷體" panose="03000509000000000000" pitchFamily="65" charset="-120"/>
              </a:rPr>
              <a:t>(MENU</a:t>
            </a:r>
            <a:r>
              <a:rPr lang="zh-TW" altLang="en-US" sz="1600" dirty="0">
                <a:latin typeface="Times New Roman" panose="02020603050405020304" pitchFamily="18" charset="0"/>
                <a:ea typeface="標楷體" panose="03000509000000000000" pitchFamily="65" charset="-120"/>
              </a:rPr>
              <a:t>美食</a:t>
            </a:r>
            <a:r>
              <a:rPr lang="zh-TW" altLang="en-US" sz="1600" dirty="0" smtClean="0">
                <a:latin typeface="Times New Roman" panose="02020603050405020304" pitchFamily="18" charset="0"/>
                <a:ea typeface="標楷體" panose="03000509000000000000" pitchFamily="65" charset="-120"/>
              </a:rPr>
              <a:t>誌</a:t>
            </a:r>
            <a:r>
              <a:rPr lang="en-US" altLang="zh-TW" sz="1600" dirty="0" smtClean="0">
                <a:latin typeface="Times New Roman" panose="02020603050405020304" pitchFamily="18" charset="0"/>
                <a:ea typeface="標楷體" panose="03000509000000000000" pitchFamily="65" charset="-120"/>
              </a:rPr>
              <a:t>, 2020)</a:t>
            </a:r>
            <a:endParaRPr lang="zh-TW" altLang="en-US" sz="1600" dirty="0"/>
          </a:p>
        </p:txBody>
      </p:sp>
    </p:spTree>
    <p:extLst>
      <p:ext uri="{BB962C8B-B14F-4D97-AF65-F5344CB8AC3E}">
        <p14:creationId xmlns:p14="http://schemas.microsoft.com/office/powerpoint/2010/main" val="31922532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7</a:t>
            </a:fld>
            <a:endParaRPr lang="zh-CN" altLang="en-US" dirty="0"/>
          </a:p>
        </p:txBody>
      </p:sp>
      <p:sp>
        <p:nvSpPr>
          <p:cNvPr id="3" name="矩形 2"/>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5"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文本框 32"/>
          <p:cNvSpPr txBox="1">
            <a:spLocks noChangeArrowheads="1"/>
          </p:cNvSpPr>
          <p:nvPr/>
        </p:nvSpPr>
        <p:spPr bwMode="auto">
          <a:xfrm>
            <a:off x="478623" y="1246915"/>
            <a:ext cx="4766737" cy="52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30000"/>
              </a:lnSpc>
              <a:buNone/>
            </a:pPr>
            <a:r>
              <a:rPr lang="zh-TW" altLang="en-US" sz="2400" dirty="0" smtClean="0">
                <a:solidFill>
                  <a:srgbClr val="157E9F"/>
                </a:solidFill>
                <a:latin typeface="標楷體" panose="03000509000000000000" pitchFamily="65" charset="-120"/>
                <a:ea typeface="標楷體" panose="03000509000000000000" pitchFamily="65" charset="-120"/>
              </a:rPr>
              <a:t>使用</a:t>
            </a:r>
            <a:r>
              <a:rPr lang="en-US" altLang="zh-TW" sz="2400" dirty="0" smtClean="0">
                <a:solidFill>
                  <a:srgbClr val="157E9F"/>
                </a:solidFill>
                <a:latin typeface="標楷體" panose="03000509000000000000" pitchFamily="65" charset="-120"/>
                <a:ea typeface="標楷體" panose="03000509000000000000" pitchFamily="65" charset="-120"/>
              </a:rPr>
              <a:t>Instagram</a:t>
            </a:r>
            <a:r>
              <a:rPr lang="zh-TW" altLang="en-US" sz="2400" dirty="0" smtClean="0">
                <a:solidFill>
                  <a:srgbClr val="157E9F"/>
                </a:solidFill>
                <a:latin typeface="標楷體" panose="03000509000000000000" pitchFamily="65" charset="-120"/>
                <a:ea typeface="標楷體" panose="03000509000000000000" pitchFamily="65" charset="-120"/>
              </a:rPr>
              <a:t>資料</a:t>
            </a:r>
            <a:r>
              <a:rPr lang="zh-TW" altLang="en-US" sz="2400" dirty="0">
                <a:solidFill>
                  <a:srgbClr val="157E9F"/>
                </a:solidFill>
                <a:latin typeface="標楷體" panose="03000509000000000000" pitchFamily="65" charset="-120"/>
                <a:ea typeface="標楷體" panose="03000509000000000000" pitchFamily="65" charset="-120"/>
              </a:rPr>
              <a:t>進行社群聆聽</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8" name="矩形 7"/>
          <p:cNvSpPr/>
          <p:nvPr/>
        </p:nvSpPr>
        <p:spPr>
          <a:xfrm>
            <a:off x="3651177" y="431088"/>
            <a:ext cx="3903626"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選擇</a:t>
            </a:r>
            <a:r>
              <a:rPr lang="en-US" altLang="zh-TW" sz="2000" b="1" dirty="0">
                <a:latin typeface="標楷體" panose="03000509000000000000" pitchFamily="65" charset="-120"/>
                <a:ea typeface="標楷體" panose="03000509000000000000" pitchFamily="65" charset="-120"/>
              </a:rPr>
              <a:t>Instagram</a:t>
            </a:r>
            <a:r>
              <a:rPr lang="zh-TW" altLang="en-US" sz="2000" b="1" dirty="0" smtClean="0">
                <a:latin typeface="標楷體" panose="03000509000000000000" pitchFamily="65" charset="-120"/>
                <a:ea typeface="標楷體" panose="03000509000000000000" pitchFamily="65" charset="-120"/>
              </a:rPr>
              <a:t>作為資料分析來源</a:t>
            </a:r>
            <a:endParaRPr lang="en-US" altLang="zh-CN" sz="2000" b="1" dirty="0">
              <a:latin typeface="標楷體" panose="03000509000000000000" pitchFamily="65" charset="-120"/>
              <a:ea typeface="標楷體" panose="03000509000000000000" pitchFamily="65" charset="-120"/>
            </a:endParaRPr>
          </a:p>
        </p:txBody>
      </p:sp>
      <p:sp>
        <p:nvSpPr>
          <p:cNvPr id="9" name="矩形 8"/>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cxnSp>
        <p:nvCxnSpPr>
          <p:cNvPr id="10" name="直接连接符 387"/>
          <p:cNvCxnSpPr/>
          <p:nvPr/>
        </p:nvCxnSpPr>
        <p:spPr>
          <a:xfrm>
            <a:off x="620874" y="1854189"/>
            <a:ext cx="4464000"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TextBox 36"/>
          <p:cNvSpPr txBox="1">
            <a:spLocks noChangeArrowheads="1"/>
          </p:cNvSpPr>
          <p:nvPr/>
        </p:nvSpPr>
        <p:spPr bwMode="auto">
          <a:xfrm>
            <a:off x="478623" y="2193011"/>
            <a:ext cx="725960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英國連鎖餐廳</a:t>
            </a:r>
            <a:r>
              <a:rPr lang="en-US" altLang="zh-TW" sz="2000" dirty="0">
                <a:latin typeface="標楷體" panose="03000509000000000000" pitchFamily="65" charset="-120"/>
                <a:ea typeface="標楷體" panose="03000509000000000000" pitchFamily="65" charset="-120"/>
              </a:rPr>
              <a:t>Zizzi</a:t>
            </a:r>
            <a:r>
              <a:rPr lang="zh-TW" altLang="en-US" sz="2000" dirty="0">
                <a:latin typeface="標楷體" panose="03000509000000000000" pitchFamily="65" charset="-120"/>
                <a:ea typeface="標楷體" panose="03000509000000000000" pitchFamily="65" charset="-120"/>
              </a:rPr>
              <a:t>的調查</a:t>
            </a:r>
            <a:r>
              <a:rPr lang="en-US" altLang="zh-TW" sz="2000" dirty="0">
                <a:latin typeface="標楷體" panose="03000509000000000000" pitchFamily="65" charset="-120"/>
                <a:ea typeface="標楷體" panose="03000509000000000000" pitchFamily="65" charset="-120"/>
              </a:rPr>
              <a:t>(2017)</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18-35</a:t>
            </a:r>
            <a:r>
              <a:rPr lang="zh-TW" altLang="en-US" sz="2000" dirty="0">
                <a:latin typeface="標楷體" panose="03000509000000000000" pitchFamily="65" charset="-120"/>
                <a:ea typeface="標楷體" panose="03000509000000000000" pitchFamily="65" charset="-120"/>
              </a:rPr>
              <a:t>歲的用戶平均一年會花五天的時間瀏覽</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上的食物照片，當中</a:t>
            </a:r>
            <a:r>
              <a:rPr lang="en-US" altLang="zh-TW" sz="2000" dirty="0">
                <a:latin typeface="標楷體" panose="03000509000000000000" pitchFamily="65" charset="-120"/>
                <a:ea typeface="標楷體" panose="03000509000000000000" pitchFamily="65" charset="-120"/>
              </a:rPr>
              <a:t>3</a:t>
            </a:r>
            <a:r>
              <a:rPr lang="zh-TW" altLang="en-US" sz="2000" dirty="0">
                <a:latin typeface="標楷體" panose="03000509000000000000" pitchFamily="65" charset="-120"/>
                <a:ea typeface="標楷體" panose="03000509000000000000" pitchFamily="65" charset="-120"/>
              </a:rPr>
              <a:t>成的用戶會參考這些照片、文章決定是否</a:t>
            </a:r>
            <a:r>
              <a:rPr lang="zh-TW" altLang="en-US" sz="2000" dirty="0" smtClean="0">
                <a:latin typeface="標楷體" panose="03000509000000000000" pitchFamily="65" charset="-120"/>
                <a:ea typeface="標楷體" panose="03000509000000000000" pitchFamily="65" charset="-120"/>
              </a:rPr>
              <a:t>消費</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消費者已逐漸將</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視為選擇餐廳的媒介之一</a:t>
            </a:r>
          </a:p>
        </p:txBody>
      </p:sp>
      <p:pic>
        <p:nvPicPr>
          <p:cNvPr id="12" name="圖片 11"/>
          <p:cNvPicPr>
            <a:picLocks noChangeAspect="1"/>
          </p:cNvPicPr>
          <p:nvPr/>
        </p:nvPicPr>
        <p:blipFill rotWithShape="1">
          <a:blip r:embed="rId3" cstate="print">
            <a:extLst>
              <a:ext uri="{28A0092B-C50C-407E-A947-70E740481C1C}">
                <a14:useLocalDpi xmlns:a14="http://schemas.microsoft.com/office/drawing/2010/main" val="0"/>
              </a:ext>
            </a:extLst>
          </a:blip>
          <a:srcRect t="5195" b="6147"/>
          <a:stretch/>
        </p:blipFill>
        <p:spPr>
          <a:xfrm>
            <a:off x="8616512" y="1091124"/>
            <a:ext cx="2588212" cy="4971756"/>
          </a:xfrm>
          <a:prstGeom prst="rect">
            <a:avLst/>
          </a:prstGeom>
        </p:spPr>
      </p:pic>
      <p:sp>
        <p:nvSpPr>
          <p:cNvPr id="13" name="矩形 12"/>
          <p:cNvSpPr/>
          <p:nvPr/>
        </p:nvSpPr>
        <p:spPr>
          <a:xfrm>
            <a:off x="7850855" y="6062880"/>
            <a:ext cx="4224233" cy="615553"/>
          </a:xfrm>
          <a:prstGeom prst="rect">
            <a:avLst/>
          </a:prstGeom>
        </p:spPr>
        <p:txBody>
          <a:bodyPr wrap="none">
            <a:spAutoFit/>
          </a:bodyPr>
          <a:lstStyle/>
          <a:p>
            <a:r>
              <a:rPr lang="zh-TW" altLang="en-US" dirty="0" smtClean="0">
                <a:latin typeface="標楷體" panose="03000509000000000000" pitchFamily="65" charset="-120"/>
                <a:ea typeface="標楷體" panose="03000509000000000000" pitchFamily="65" charset="-120"/>
              </a:rPr>
              <a:t>擁有</a:t>
            </a:r>
            <a:r>
              <a:rPr lang="en-US" altLang="zh-TW" dirty="0" smtClean="0">
                <a:latin typeface="標楷體" panose="03000509000000000000" pitchFamily="65" charset="-120"/>
                <a:ea typeface="標楷體" panose="03000509000000000000" pitchFamily="65" charset="-120"/>
              </a:rPr>
              <a:t>38</a:t>
            </a:r>
            <a:r>
              <a:rPr lang="zh-TW" altLang="en-US" dirty="0" smtClean="0">
                <a:latin typeface="標楷體" panose="03000509000000000000" pitchFamily="65" charset="-120"/>
                <a:ea typeface="標楷體" panose="03000509000000000000" pitchFamily="65" charset="-120"/>
              </a:rPr>
              <a:t>萬追蹤者的</a:t>
            </a:r>
            <a:r>
              <a:rPr lang="en-US" altLang="zh-TW" dirty="0" smtClean="0">
                <a:latin typeface="標楷體" panose="03000509000000000000" pitchFamily="65" charset="-120"/>
                <a:ea typeface="標楷體" panose="03000509000000000000" pitchFamily="65" charset="-120"/>
              </a:rPr>
              <a:t>Instagram</a:t>
            </a:r>
            <a:r>
              <a:rPr lang="zh-TW" altLang="en-US" dirty="0" smtClean="0">
                <a:latin typeface="標楷體" panose="03000509000000000000" pitchFamily="65" charset="-120"/>
                <a:ea typeface="標楷體" panose="03000509000000000000" pitchFamily="65" charset="-120"/>
              </a:rPr>
              <a:t>美食部落客</a:t>
            </a:r>
            <a:endParaRPr lang="en-US" altLang="zh-TW" dirty="0" smtClean="0">
              <a:latin typeface="標楷體" panose="03000509000000000000" pitchFamily="65" charset="-120"/>
              <a:ea typeface="標楷體" panose="03000509000000000000" pitchFamily="65" charset="-120"/>
            </a:endParaRPr>
          </a:p>
          <a:p>
            <a:pPr algn="ctr"/>
            <a:r>
              <a:rPr lang="en-US" altLang="zh-TW" sz="1600" dirty="0">
                <a:latin typeface="標楷體" panose="03000509000000000000" pitchFamily="65" charset="-120"/>
                <a:ea typeface="標楷體" panose="03000509000000000000" pitchFamily="65" charset="-120"/>
              </a:rPr>
              <a:t>(</a:t>
            </a:r>
            <a:r>
              <a:rPr lang="en-US" altLang="zh-TW" sz="1600" dirty="0" smtClean="0">
                <a:latin typeface="標楷體" panose="03000509000000000000" pitchFamily="65" charset="-120"/>
                <a:ea typeface="標楷體" panose="03000509000000000000" pitchFamily="65" charset="-120"/>
              </a:rPr>
              <a:t>4foodie, 2020)</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9897978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8</a:t>
            </a:fld>
            <a:endParaRPr lang="zh-CN" altLang="en-US" dirty="0"/>
          </a:p>
        </p:txBody>
      </p:sp>
      <p:sp>
        <p:nvSpPr>
          <p:cNvPr id="3" name="矩形 2"/>
          <p:cNvSpPr/>
          <p:nvPr/>
        </p:nvSpPr>
        <p:spPr>
          <a:xfrm>
            <a:off x="1124764"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487928"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2</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文獻</a:t>
            </a:r>
            <a:r>
              <a:rPr lang="zh-TW" altLang="en-US" sz="3600" b="1" dirty="0">
                <a:solidFill>
                  <a:schemeClr val="bg1"/>
                </a:solidFill>
                <a:latin typeface="標楷體" panose="03000509000000000000" pitchFamily="65" charset="-120"/>
                <a:ea typeface="標楷體" panose="03000509000000000000" pitchFamily="65" charset="-120"/>
              </a:rPr>
              <a:t>探討</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5" name="组合 200"/>
          <p:cNvGrpSpPr/>
          <p:nvPr/>
        </p:nvGrpSpPr>
        <p:grpSpPr>
          <a:xfrm>
            <a:off x="8200989"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487928" y="2789174"/>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現存評分機制的問題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情緒分析相關</a:t>
            </a:r>
            <a:r>
              <a:rPr lang="zh-TW" altLang="en-US" sz="2400" dirty="0" smtClean="0">
                <a:solidFill>
                  <a:schemeClr val="bg1"/>
                </a:solidFill>
                <a:latin typeface="標楷體" panose="03000509000000000000" pitchFamily="65" charset="-120"/>
                <a:ea typeface="標楷體" panose="03000509000000000000" pitchFamily="65" charset="-120"/>
              </a:rPr>
              <a:t>研究</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社群影響力</a:t>
            </a:r>
            <a:r>
              <a:rPr lang="zh-TW" altLang="en-US" sz="2400" dirty="0">
                <a:solidFill>
                  <a:schemeClr val="bg1"/>
                </a:solidFill>
                <a:latin typeface="標楷體" panose="03000509000000000000" pitchFamily="65" charset="-120"/>
                <a:ea typeface="標楷體" panose="03000509000000000000" pitchFamily="65" charset="-120"/>
              </a:rPr>
              <a:t>分析</a:t>
            </a:r>
            <a:endParaRPr lang="en-US" altLang="zh-CN"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30807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9</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79234" y="475910"/>
            <a:ext cx="1450004"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References</a:t>
            </a:r>
            <a:endParaRPr lang="en-US" altLang="zh-CN" b="1" dirty="0">
              <a:latin typeface="微软雅黑" pitchFamily="34" charset="-122"/>
              <a:ea typeface="微软雅黑" pitchFamily="34" charset="-122"/>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680836" y="139057"/>
            <a:ext cx="203132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現有評分機制問題</a:t>
            </a:r>
            <a:endParaRPr lang="zh-TW" altLang="en-US" sz="2400" dirty="0">
              <a:solidFill>
                <a:srgbClr val="157E9F"/>
              </a:solidFill>
              <a:latin typeface="標楷體" panose="03000509000000000000" pitchFamily="65" charset="-120"/>
              <a:ea typeface="標楷體" panose="03000509000000000000" pitchFamily="65" charset="-120"/>
            </a:endParaRPr>
          </a:p>
        </p:txBody>
      </p:sp>
      <p:graphicFrame>
        <p:nvGraphicFramePr>
          <p:cNvPr id="12" name="表格 11"/>
          <p:cNvGraphicFramePr>
            <a:graphicFrameLocks noGrp="1"/>
          </p:cNvGraphicFramePr>
          <p:nvPr>
            <p:extLst>
              <p:ext uri="{D42A27DB-BD31-4B8C-83A1-F6EECF244321}">
                <p14:modId xmlns:p14="http://schemas.microsoft.com/office/powerpoint/2010/main" val="2821922950"/>
              </p:ext>
            </p:extLst>
          </p:nvPr>
        </p:nvGraphicFramePr>
        <p:xfrm>
          <a:off x="680837" y="2091023"/>
          <a:ext cx="11194488" cy="3502255"/>
        </p:xfrm>
        <a:graphic>
          <a:graphicData uri="http://schemas.openxmlformats.org/drawingml/2006/table">
            <a:tbl>
              <a:tblPr firstRow="1" bandRow="1">
                <a:tableStyleId>{5C22544A-7EE6-4342-B048-85BDC9FD1C3A}</a:tableStyleId>
              </a:tblPr>
              <a:tblGrid>
                <a:gridCol w="2133615">
                  <a:extLst>
                    <a:ext uri="{9D8B030D-6E8A-4147-A177-3AD203B41FA5}">
                      <a16:colId xmlns:a16="http://schemas.microsoft.com/office/drawing/2014/main" val="2610097910"/>
                    </a:ext>
                  </a:extLst>
                </a:gridCol>
                <a:gridCol w="2173184">
                  <a:extLst>
                    <a:ext uri="{9D8B030D-6E8A-4147-A177-3AD203B41FA5}">
                      <a16:colId xmlns:a16="http://schemas.microsoft.com/office/drawing/2014/main" val="20000"/>
                    </a:ext>
                  </a:extLst>
                </a:gridCol>
                <a:gridCol w="3895107">
                  <a:extLst>
                    <a:ext uri="{9D8B030D-6E8A-4147-A177-3AD203B41FA5}">
                      <a16:colId xmlns:a16="http://schemas.microsoft.com/office/drawing/2014/main" val="20001"/>
                    </a:ext>
                  </a:extLst>
                </a:gridCol>
                <a:gridCol w="2992582">
                  <a:extLst>
                    <a:ext uri="{9D8B030D-6E8A-4147-A177-3AD203B41FA5}">
                      <a16:colId xmlns:a16="http://schemas.microsoft.com/office/drawing/2014/main" val="2554911777"/>
                    </a:ext>
                  </a:extLst>
                </a:gridCol>
              </a:tblGrid>
              <a:tr h="562824">
                <a:tc>
                  <a:txBody>
                    <a:bodyPr/>
                    <a:lstStyle/>
                    <a:p>
                      <a:pPr algn="ct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改善方法</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900534">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假評論問題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Luca, M.,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Zervas</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G. (2016)</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Fake It Till You Make It: Reputation, Competition, and Yelp Review Fraud</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內容品質高的評論進行評分加權</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r h="980508">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rating aggregation</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it-IT"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Dai, W., Jin, G.Z., Lee, J., Luca, 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(2018)</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Aggregation of Consumer Ratings: An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Application to Yelp.com. Quantitative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Marketing and Economics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認證的精英賦予評分不同權重</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3"/>
                  </a:ext>
                </a:extLst>
              </a:tr>
              <a:tr h="1058389">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不符</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Islam</a:t>
                      </a:r>
                    </a:p>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(2014)</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baseline="0" dirty="0" smtClean="0">
                          <a:latin typeface="Times New Roman" panose="02020603050405020304" pitchFamily="18" charset="0"/>
                          <a:ea typeface="標楷體" panose="03000509000000000000" pitchFamily="65" charset="-120"/>
                        </a:rPr>
                        <a:t>Numeric Rating of Apps on Google Play Store by Sentiment Analysis on User Reviews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整合原星級評分和評論的數值極性</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情緒分數</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，產生調整後的評分</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674355028"/>
                  </a:ext>
                </a:extLst>
              </a:tr>
            </a:tbl>
          </a:graphicData>
        </a:graphic>
      </p:graphicFrame>
      <p:sp>
        <p:nvSpPr>
          <p:cNvPr id="13" name="文字方塊 12"/>
          <p:cNvSpPr txBox="1"/>
          <p:nvPr/>
        </p:nvSpPr>
        <p:spPr>
          <a:xfrm>
            <a:off x="2100260" y="5968484"/>
            <a:ext cx="8725466" cy="369332"/>
          </a:xfrm>
          <a:prstGeom prst="rect">
            <a:avLst/>
          </a:prstGeom>
          <a:noFill/>
        </p:spPr>
        <p:txBody>
          <a:bodyPr wrap="none" rtlCol="0">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啟發：利用情緒分析將評論轉為評分，再依據使用者因</a:t>
            </a:r>
            <a:r>
              <a:rPr lang="zh-TW" altLang="en-US" b="1" dirty="0">
                <a:solidFill>
                  <a:srgbClr val="FF0000"/>
                </a:solidFill>
                <a:latin typeface="標楷體" panose="03000509000000000000" pitchFamily="65" charset="-120"/>
                <a:ea typeface="標楷體" panose="03000509000000000000" pitchFamily="65" charset="-120"/>
              </a:rPr>
              <a:t>素</a:t>
            </a:r>
            <a:r>
              <a:rPr lang="zh-TW" altLang="en-US" b="1" dirty="0" smtClean="0">
                <a:solidFill>
                  <a:srgbClr val="FF0000"/>
                </a:solidFill>
                <a:latin typeface="標楷體" panose="03000509000000000000" pitchFamily="65" charset="-120"/>
                <a:ea typeface="標楷體" panose="03000509000000000000" pitchFamily="65" charset="-120"/>
              </a:rPr>
              <a:t>、時間因素</a:t>
            </a:r>
            <a:r>
              <a:rPr lang="zh-TW" altLang="en-US" b="1" dirty="0">
                <a:solidFill>
                  <a:srgbClr val="FF0000"/>
                </a:solidFill>
                <a:latin typeface="標楷體" panose="03000509000000000000" pitchFamily="65" charset="-120"/>
                <a:ea typeface="標楷體" panose="03000509000000000000" pitchFamily="65" charset="-120"/>
              </a:rPr>
              <a:t>設計評分</a:t>
            </a:r>
            <a:r>
              <a:rPr lang="zh-TW" altLang="en-US" b="1" dirty="0" smtClean="0">
                <a:solidFill>
                  <a:srgbClr val="FF0000"/>
                </a:solidFill>
                <a:latin typeface="標楷體" panose="03000509000000000000" pitchFamily="65" charset="-120"/>
                <a:ea typeface="標楷體" panose="03000509000000000000" pitchFamily="65" charset="-120"/>
              </a:rPr>
              <a:t>機制</a:t>
            </a:r>
            <a:endParaRPr lang="zh-TW" altLang="en-US"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4937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20250</TotalTime>
  <Words>8247</Words>
  <Application>Microsoft Office PowerPoint</Application>
  <PresentationFormat>寬螢幕</PresentationFormat>
  <Paragraphs>1423</Paragraphs>
  <Slides>43</Slides>
  <Notes>41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43</vt:i4>
      </vt:variant>
    </vt:vector>
  </HeadingPairs>
  <TitlesOfParts>
    <vt:vector size="55" baseType="lpstr">
      <vt:lpstr>Microsoft YaHei</vt:lpstr>
      <vt:lpstr>Open Sans Light</vt:lpstr>
      <vt:lpstr>SimSun</vt:lpstr>
      <vt:lpstr>方正清刻本悦宋简体</vt:lpstr>
      <vt:lpstr>新細明體</vt:lpstr>
      <vt:lpstr>標楷體</vt:lpstr>
      <vt:lpstr>Arial</vt:lpstr>
      <vt:lpstr>Calibri</vt:lpstr>
      <vt:lpstr>Calibri Light</vt:lpstr>
      <vt:lpstr>Cambria Math</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User</cp:lastModifiedBy>
  <cp:revision>999</cp:revision>
  <cp:lastPrinted>2020-06-29T03:24:31Z</cp:lastPrinted>
  <dcterms:created xsi:type="dcterms:W3CDTF">2015-07-31T01:43:00Z</dcterms:created>
  <dcterms:modified xsi:type="dcterms:W3CDTF">2020-07-15T18:20:01Z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